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theme/themeOverride2.xml" ContentType="application/vnd.openxmlformats-officedocument.themeOverr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12"/>
  </p:notesMasterIdLst>
  <p:handoutMasterIdLst>
    <p:handoutMasterId r:id="rId113"/>
  </p:handoutMasterIdLst>
  <p:sldIdLst>
    <p:sldId id="274" r:id="rId2"/>
    <p:sldId id="670" r:id="rId3"/>
    <p:sldId id="661" r:id="rId4"/>
    <p:sldId id="385" r:id="rId5"/>
    <p:sldId id="656" r:id="rId6"/>
    <p:sldId id="387" r:id="rId7"/>
    <p:sldId id="657" r:id="rId8"/>
    <p:sldId id="658" r:id="rId9"/>
    <p:sldId id="635" r:id="rId10"/>
    <p:sldId id="634" r:id="rId11"/>
    <p:sldId id="650" r:id="rId12"/>
    <p:sldId id="652" r:id="rId13"/>
    <p:sldId id="655" r:id="rId14"/>
    <p:sldId id="654" r:id="rId15"/>
    <p:sldId id="386" r:id="rId16"/>
    <p:sldId id="660" r:id="rId17"/>
    <p:sldId id="649" r:id="rId18"/>
    <p:sldId id="659" r:id="rId19"/>
    <p:sldId id="381" r:id="rId20"/>
    <p:sldId id="662" r:id="rId21"/>
    <p:sldId id="663" r:id="rId22"/>
    <p:sldId id="664" r:id="rId23"/>
    <p:sldId id="665" r:id="rId24"/>
    <p:sldId id="666" r:id="rId25"/>
    <p:sldId id="667" r:id="rId26"/>
    <p:sldId id="668" r:id="rId27"/>
    <p:sldId id="299" r:id="rId28"/>
    <p:sldId id="384" r:id="rId29"/>
    <p:sldId id="669" r:id="rId30"/>
    <p:sldId id="388" r:id="rId31"/>
    <p:sldId id="300" r:id="rId32"/>
    <p:sldId id="301" r:id="rId33"/>
    <p:sldId id="302" r:id="rId34"/>
    <p:sldId id="303" r:id="rId35"/>
    <p:sldId id="304" r:id="rId36"/>
    <p:sldId id="305" r:id="rId37"/>
    <p:sldId id="306" r:id="rId38"/>
    <p:sldId id="307" r:id="rId39"/>
    <p:sldId id="308" r:id="rId40"/>
    <p:sldId id="309" r:id="rId41"/>
    <p:sldId id="310" r:id="rId42"/>
    <p:sldId id="311" r:id="rId43"/>
    <p:sldId id="312" r:id="rId44"/>
    <p:sldId id="313" r:id="rId45"/>
    <p:sldId id="314" r:id="rId46"/>
    <p:sldId id="315" r:id="rId47"/>
    <p:sldId id="316" r:id="rId48"/>
    <p:sldId id="317" r:id="rId49"/>
    <p:sldId id="318" r:id="rId50"/>
    <p:sldId id="319" r:id="rId51"/>
    <p:sldId id="320" r:id="rId52"/>
    <p:sldId id="321" r:id="rId53"/>
    <p:sldId id="322" r:id="rId54"/>
    <p:sldId id="323" r:id="rId55"/>
    <p:sldId id="326" r:id="rId56"/>
    <p:sldId id="327" r:id="rId57"/>
    <p:sldId id="328" r:id="rId58"/>
    <p:sldId id="329" r:id="rId59"/>
    <p:sldId id="330" r:id="rId60"/>
    <p:sldId id="331" r:id="rId61"/>
    <p:sldId id="332" r:id="rId62"/>
    <p:sldId id="333" r:id="rId63"/>
    <p:sldId id="334" r:id="rId64"/>
    <p:sldId id="335" r:id="rId65"/>
    <p:sldId id="336" r:id="rId66"/>
    <p:sldId id="337" r:id="rId67"/>
    <p:sldId id="338" r:id="rId68"/>
    <p:sldId id="339" r:id="rId69"/>
    <p:sldId id="340" r:id="rId70"/>
    <p:sldId id="341" r:id="rId71"/>
    <p:sldId id="342" r:id="rId72"/>
    <p:sldId id="343" r:id="rId73"/>
    <p:sldId id="344" r:id="rId74"/>
    <p:sldId id="345" r:id="rId75"/>
    <p:sldId id="346" r:id="rId76"/>
    <p:sldId id="347" r:id="rId77"/>
    <p:sldId id="348" r:id="rId78"/>
    <p:sldId id="349" r:id="rId79"/>
    <p:sldId id="350" r:id="rId80"/>
    <p:sldId id="351" r:id="rId81"/>
    <p:sldId id="352" r:id="rId82"/>
    <p:sldId id="353" r:id="rId83"/>
    <p:sldId id="354" r:id="rId84"/>
    <p:sldId id="355" r:id="rId85"/>
    <p:sldId id="356" r:id="rId86"/>
    <p:sldId id="357" r:id="rId87"/>
    <p:sldId id="383" r:id="rId88"/>
    <p:sldId id="358" r:id="rId89"/>
    <p:sldId id="359" r:id="rId90"/>
    <p:sldId id="360" r:id="rId91"/>
    <p:sldId id="361" r:id="rId92"/>
    <p:sldId id="362" r:id="rId93"/>
    <p:sldId id="363" r:id="rId94"/>
    <p:sldId id="364" r:id="rId95"/>
    <p:sldId id="365" r:id="rId96"/>
    <p:sldId id="366" r:id="rId97"/>
    <p:sldId id="367" r:id="rId98"/>
    <p:sldId id="368" r:id="rId99"/>
    <p:sldId id="369" r:id="rId100"/>
    <p:sldId id="371" r:id="rId101"/>
    <p:sldId id="372" r:id="rId102"/>
    <p:sldId id="373" r:id="rId103"/>
    <p:sldId id="374" r:id="rId104"/>
    <p:sldId id="375" r:id="rId105"/>
    <p:sldId id="376" r:id="rId106"/>
    <p:sldId id="377" r:id="rId107"/>
    <p:sldId id="378" r:id="rId108"/>
    <p:sldId id="379" r:id="rId109"/>
    <p:sldId id="380" r:id="rId110"/>
    <p:sldId id="291" r:id="rId111"/>
  </p:sldIdLst>
  <p:sldSz cx="9144000" cy="6858000" type="screen4x3"/>
  <p:notesSz cx="6858000" cy="9144000"/>
  <p:defaultTextStyle>
    <a:defPPr>
      <a:defRPr lang="sv-S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frameSlides="1"/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9933"/>
    <a:srgbClr val="0033CC"/>
    <a:srgbClr val="008000"/>
    <a:srgbClr val="FF5050"/>
    <a:srgbClr val="003300"/>
    <a:srgbClr val="9999FF"/>
    <a:srgbClr val="D0001D"/>
    <a:srgbClr val="DC00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D196B89-53B4-7845-B35C-464071BE2C13}" v="11" dt="2023-09-12T11:02:05.80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80"/>
    <p:restoredTop sz="94703"/>
  </p:normalViewPr>
  <p:slideViewPr>
    <p:cSldViewPr>
      <p:cViewPr varScale="1">
        <p:scale>
          <a:sx n="169" d="100"/>
          <a:sy n="169" d="100"/>
        </p:scale>
        <p:origin x="1824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60" d="100"/>
          <a:sy n="60" d="100"/>
        </p:scale>
        <p:origin x="-1344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tableStyles" Target="tableStyle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handoutMaster" Target="handoutMasters/handoutMaster1.xml"/><Relationship Id="rId118" Type="http://schemas.microsoft.com/office/2015/10/relationships/revisionInfo" Target="revisionInfo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oleObject" Target="file:///C:\anv\skola\exjobb\Rapport\Cloc\Daniel_Statistik_Exjobb_Diagram03.xls" TargetMode="External"/><Relationship Id="rId1" Type="http://schemas.openxmlformats.org/officeDocument/2006/relationships/themeOverride" Target="../theme/themeOverride1.xml"/></Relationships>
</file>

<file path=ppt/charts/_rels/chart2.xml.rels><?xml version="1.0" encoding="UTF-8" standalone="yes"?>
<Relationships xmlns="http://schemas.openxmlformats.org/package/2006/relationships"><Relationship Id="rId2" Type="http://schemas.openxmlformats.org/officeDocument/2006/relationships/oleObject" Target="file:///C:\anv\skola\exjobb\Rapport\Cloc\Daniel_Statistik_Exjobb_Diagram03.xls" TargetMode="External"/><Relationship Id="rId1" Type="http://schemas.openxmlformats.org/officeDocument/2006/relationships/themeOverride" Target="../theme/themeOverrid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Blad1!$I$5:$I$6</c:f>
              <c:strCache>
                <c:ptCount val="1"/>
                <c:pt idx="0">
                  <c:v>Code Old</c:v>
                </c:pt>
              </c:strCache>
            </c:strRef>
          </c:tx>
          <c:invertIfNegative val="0"/>
          <c:cat>
            <c:strRef>
              <c:f>Blad1!$H$7:$H$13</c:f>
              <c:strCache>
                <c:ptCount val="7"/>
                <c:pt idx="0">
                  <c:v>XML</c:v>
                </c:pt>
                <c:pt idx="1">
                  <c:v>SQL</c:v>
                </c:pt>
                <c:pt idx="2">
                  <c:v>PHP</c:v>
                </c:pt>
                <c:pt idx="3">
                  <c:v>Javascript</c:v>
                </c:pt>
                <c:pt idx="4">
                  <c:v>CSS</c:v>
                </c:pt>
                <c:pt idx="5">
                  <c:v>HTML</c:v>
                </c:pt>
                <c:pt idx="6">
                  <c:v>PHTML</c:v>
                </c:pt>
              </c:strCache>
            </c:strRef>
          </c:cat>
          <c:val>
            <c:numRef>
              <c:f>Blad1!$I$7:$I$13</c:f>
              <c:numCache>
                <c:formatCode>General</c:formatCode>
                <c:ptCount val="7"/>
                <c:pt idx="0">
                  <c:v>74586</c:v>
                </c:pt>
                <c:pt idx="1">
                  <c:v>63381</c:v>
                </c:pt>
                <c:pt idx="2">
                  <c:v>47890</c:v>
                </c:pt>
                <c:pt idx="3">
                  <c:v>15136</c:v>
                </c:pt>
                <c:pt idx="4">
                  <c:v>1936</c:v>
                </c:pt>
                <c:pt idx="5">
                  <c:v>1479</c:v>
                </c:pt>
                <c:pt idx="6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0C7-E142-B1B8-63DC5CF3BD1F}"/>
            </c:ext>
          </c:extLst>
        </c:ser>
        <c:ser>
          <c:idx val="1"/>
          <c:order val="1"/>
          <c:tx>
            <c:strRef>
              <c:f>Blad1!$J$5:$J$6</c:f>
              <c:strCache>
                <c:ptCount val="1"/>
                <c:pt idx="0">
                  <c:v>Code New</c:v>
                </c:pt>
              </c:strCache>
            </c:strRef>
          </c:tx>
          <c:invertIfNegative val="0"/>
          <c:cat>
            <c:strRef>
              <c:f>Blad1!$H$7:$H$13</c:f>
              <c:strCache>
                <c:ptCount val="7"/>
                <c:pt idx="0">
                  <c:v>XML</c:v>
                </c:pt>
                <c:pt idx="1">
                  <c:v>SQL</c:v>
                </c:pt>
                <c:pt idx="2">
                  <c:v>PHP</c:v>
                </c:pt>
                <c:pt idx="3">
                  <c:v>Javascript</c:v>
                </c:pt>
                <c:pt idx="4">
                  <c:v>CSS</c:v>
                </c:pt>
                <c:pt idx="5">
                  <c:v>HTML</c:v>
                </c:pt>
                <c:pt idx="6">
                  <c:v>PHTML</c:v>
                </c:pt>
              </c:strCache>
            </c:strRef>
          </c:cat>
          <c:val>
            <c:numRef>
              <c:f>Blad1!$J$7:$J$13</c:f>
              <c:numCache>
                <c:formatCode>General</c:formatCode>
                <c:ptCount val="7"/>
                <c:pt idx="0">
                  <c:v>12944</c:v>
                </c:pt>
                <c:pt idx="1">
                  <c:v>155</c:v>
                </c:pt>
                <c:pt idx="2">
                  <c:v>5546</c:v>
                </c:pt>
                <c:pt idx="3">
                  <c:v>22216</c:v>
                </c:pt>
                <c:pt idx="4">
                  <c:v>2088</c:v>
                </c:pt>
                <c:pt idx="5">
                  <c:v>0</c:v>
                </c:pt>
                <c:pt idx="6">
                  <c:v>2838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0C7-E142-B1B8-63DC5CF3BD1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60797776"/>
        <c:axId val="160799552"/>
      </c:barChart>
      <c:catAx>
        <c:axId val="16079777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160799552"/>
        <c:crosses val="autoZero"/>
        <c:auto val="1"/>
        <c:lblAlgn val="ctr"/>
        <c:lblOffset val="100"/>
        <c:noMultiLvlLbl val="0"/>
      </c:catAx>
      <c:valAx>
        <c:axId val="160799552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160797776"/>
        <c:crosses val="autoZero"/>
        <c:crossBetween val="between"/>
      </c:valAx>
    </c:plotArea>
    <c:legend>
      <c:legendPos val="r"/>
      <c:overlay val="0"/>
    </c:legend>
    <c:plotVisOnly val="1"/>
    <c:dispBlanksAs val="gap"/>
    <c:showDLblsOverMax val="0"/>
  </c:chart>
  <c:externalData r:id="rId2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Blad1!$I$5:$I$6</c:f>
              <c:strCache>
                <c:ptCount val="1"/>
                <c:pt idx="0">
                  <c:v>Code Old</c:v>
                </c:pt>
              </c:strCache>
            </c:strRef>
          </c:tx>
          <c:invertIfNegative val="0"/>
          <c:cat>
            <c:strRef>
              <c:f>Blad1!$H$7:$H$13</c:f>
              <c:strCache>
                <c:ptCount val="7"/>
                <c:pt idx="0">
                  <c:v>XML</c:v>
                </c:pt>
                <c:pt idx="1">
                  <c:v>SQL</c:v>
                </c:pt>
                <c:pt idx="2">
                  <c:v>PHP</c:v>
                </c:pt>
                <c:pt idx="3">
                  <c:v>Javascript</c:v>
                </c:pt>
                <c:pt idx="4">
                  <c:v>CSS</c:v>
                </c:pt>
                <c:pt idx="5">
                  <c:v>HTML</c:v>
                </c:pt>
                <c:pt idx="6">
                  <c:v>PHTML</c:v>
                </c:pt>
              </c:strCache>
            </c:strRef>
          </c:cat>
          <c:val>
            <c:numRef>
              <c:f>Blad1!$I$7:$I$13</c:f>
              <c:numCache>
                <c:formatCode>General</c:formatCode>
                <c:ptCount val="7"/>
                <c:pt idx="0">
                  <c:v>74586</c:v>
                </c:pt>
                <c:pt idx="1">
                  <c:v>63381</c:v>
                </c:pt>
                <c:pt idx="2">
                  <c:v>47890</c:v>
                </c:pt>
                <c:pt idx="3">
                  <c:v>15136</c:v>
                </c:pt>
                <c:pt idx="4">
                  <c:v>1936</c:v>
                </c:pt>
                <c:pt idx="5">
                  <c:v>1479</c:v>
                </c:pt>
                <c:pt idx="6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137-9043-9F90-3C1A4F0ECBF1}"/>
            </c:ext>
          </c:extLst>
        </c:ser>
        <c:ser>
          <c:idx val="1"/>
          <c:order val="1"/>
          <c:tx>
            <c:strRef>
              <c:f>Blad1!$J$5:$J$6</c:f>
              <c:strCache>
                <c:ptCount val="1"/>
                <c:pt idx="0">
                  <c:v>Code New</c:v>
                </c:pt>
              </c:strCache>
            </c:strRef>
          </c:tx>
          <c:invertIfNegative val="0"/>
          <c:cat>
            <c:strRef>
              <c:f>Blad1!$H$7:$H$13</c:f>
              <c:strCache>
                <c:ptCount val="7"/>
                <c:pt idx="0">
                  <c:v>XML</c:v>
                </c:pt>
                <c:pt idx="1">
                  <c:v>SQL</c:v>
                </c:pt>
                <c:pt idx="2">
                  <c:v>PHP</c:v>
                </c:pt>
                <c:pt idx="3">
                  <c:v>Javascript</c:v>
                </c:pt>
                <c:pt idx="4">
                  <c:v>CSS</c:v>
                </c:pt>
                <c:pt idx="5">
                  <c:v>HTML</c:v>
                </c:pt>
                <c:pt idx="6">
                  <c:v>PHTML</c:v>
                </c:pt>
              </c:strCache>
            </c:strRef>
          </c:cat>
          <c:val>
            <c:numRef>
              <c:f>Blad1!$J$7:$J$13</c:f>
              <c:numCache>
                <c:formatCode>General</c:formatCode>
                <c:ptCount val="7"/>
                <c:pt idx="0">
                  <c:v>12944</c:v>
                </c:pt>
                <c:pt idx="1">
                  <c:v>155</c:v>
                </c:pt>
                <c:pt idx="2">
                  <c:v>5546</c:v>
                </c:pt>
                <c:pt idx="3">
                  <c:v>22216</c:v>
                </c:pt>
                <c:pt idx="4">
                  <c:v>2088</c:v>
                </c:pt>
                <c:pt idx="5">
                  <c:v>0</c:v>
                </c:pt>
                <c:pt idx="6">
                  <c:v>2838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137-9043-9F90-3C1A4F0ECBF1}"/>
            </c:ext>
          </c:extLst>
        </c:ser>
        <c:ser>
          <c:idx val="2"/>
          <c:order val="2"/>
          <c:tx>
            <c:strRef>
              <c:f>Blad1!$K$5:$K$6</c:f>
              <c:strCache>
                <c:ptCount val="1"/>
                <c:pt idx="0">
                  <c:v>Code Vendor</c:v>
                </c:pt>
              </c:strCache>
            </c:strRef>
          </c:tx>
          <c:invertIfNegative val="0"/>
          <c:cat>
            <c:strRef>
              <c:f>Blad1!$H$7:$H$13</c:f>
              <c:strCache>
                <c:ptCount val="7"/>
                <c:pt idx="0">
                  <c:v>XML</c:v>
                </c:pt>
                <c:pt idx="1">
                  <c:v>SQL</c:v>
                </c:pt>
                <c:pt idx="2">
                  <c:v>PHP</c:v>
                </c:pt>
                <c:pt idx="3">
                  <c:v>Javascript</c:v>
                </c:pt>
                <c:pt idx="4">
                  <c:v>CSS</c:v>
                </c:pt>
                <c:pt idx="5">
                  <c:v>HTML</c:v>
                </c:pt>
                <c:pt idx="6">
                  <c:v>PHTML</c:v>
                </c:pt>
              </c:strCache>
            </c:strRef>
          </c:cat>
          <c:val>
            <c:numRef>
              <c:f>Blad1!$K$7:$K$13</c:f>
              <c:numCache>
                <c:formatCode>General</c:formatCode>
                <c:ptCount val="7"/>
                <c:pt idx="0">
                  <c:v>14139</c:v>
                </c:pt>
                <c:pt idx="1">
                  <c:v>156</c:v>
                </c:pt>
                <c:pt idx="2">
                  <c:v>263620</c:v>
                </c:pt>
                <c:pt idx="3">
                  <c:v>23171</c:v>
                </c:pt>
                <c:pt idx="4">
                  <c:v>2562</c:v>
                </c:pt>
                <c:pt idx="5">
                  <c:v>31267</c:v>
                </c:pt>
                <c:pt idx="6">
                  <c:v>2983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137-9043-9F90-3C1A4F0ECBF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60820272"/>
        <c:axId val="160823024"/>
      </c:barChart>
      <c:catAx>
        <c:axId val="16082027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160823024"/>
        <c:crosses val="autoZero"/>
        <c:auto val="1"/>
        <c:lblAlgn val="ctr"/>
        <c:lblOffset val="100"/>
        <c:noMultiLvlLbl val="0"/>
      </c:catAx>
      <c:valAx>
        <c:axId val="160823024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160820272"/>
        <c:crosses val="autoZero"/>
        <c:crossBetween val="between"/>
      </c:valAx>
    </c:plotArea>
    <c:legend>
      <c:legendPos val="r"/>
      <c:overlay val="0"/>
    </c:legend>
    <c:plotVisOnly val="1"/>
    <c:dispBlanksAs val="gap"/>
    <c:showDLblsOverMax val="0"/>
  </c:chart>
  <c:externalData r:id="rId2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C1C16443-126E-D242-B9B5-806E23F3EB4C}" type="datetimeFigureOut">
              <a:rPr lang="en-US" altLang="x-none"/>
              <a:pPr/>
              <a:t>9/12/23</a:t>
            </a:fld>
            <a:endParaRPr lang="en-US" altLang="x-non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E34D7F36-86C2-B548-A0D7-FACAF82EB7A4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638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355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355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355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906CC135-8950-2D49-BF07-8A4DA515F1E5}" type="slidenum">
              <a:rPr lang="en-US" altLang="x-none"/>
              <a:pPr/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7" name="Rectangle 7">
            <a:extLst>
              <a:ext uri="{FF2B5EF4-FFF2-40B4-BE49-F238E27FC236}">
                <a16:creationId xmlns:a16="http://schemas.microsoft.com/office/drawing/2014/main" id="{75D528D9-DE96-964C-8467-79FE3EAC381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66775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defTabSz="866775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866775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866775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866775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866775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866775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866775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866775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7957E85B-69E8-724D-8C59-6454F87D4E2A}" type="slidenum">
              <a:rPr lang="sv-SE" altLang="sv-SE" sz="1100" b="0"/>
              <a:pPr eaLnBrk="1" hangingPunct="1"/>
              <a:t>9</a:t>
            </a:fld>
            <a:endParaRPr lang="sv-SE" altLang="sv-SE" sz="1100" b="0"/>
          </a:p>
        </p:txBody>
      </p:sp>
      <p:sp>
        <p:nvSpPr>
          <p:cNvPr id="86018" name="Rectangle 2">
            <a:extLst>
              <a:ext uri="{FF2B5EF4-FFF2-40B4-BE49-F238E27FC236}">
                <a16:creationId xmlns:a16="http://schemas.microsoft.com/office/drawing/2014/main" id="{8495B515-2275-A548-B7C3-215B759B6D3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19138"/>
            <a:ext cx="4805362" cy="3603625"/>
          </a:xfrm>
          <a:ln/>
        </p:spPr>
      </p:sp>
      <p:sp>
        <p:nvSpPr>
          <p:cNvPr id="86019" name="Rectangle 3">
            <a:extLst>
              <a:ext uri="{FF2B5EF4-FFF2-40B4-BE49-F238E27FC236}">
                <a16:creationId xmlns:a16="http://schemas.microsoft.com/office/drawing/2014/main" id="{0842944F-D962-694B-BFA5-5C8DFEF6F6E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sv-SE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451939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69" name="Rectangle 7">
            <a:extLst>
              <a:ext uri="{FF2B5EF4-FFF2-40B4-BE49-F238E27FC236}">
                <a16:creationId xmlns:a16="http://schemas.microsoft.com/office/drawing/2014/main" id="{249D09EC-1DA5-584A-A107-ED2819C0ACA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66775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defTabSz="866775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866775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866775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866775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866775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866775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866775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866775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63713109-D78B-EC40-BB0B-AE7C0755F9DD}" type="slidenum">
              <a:rPr lang="sv-SE" altLang="sv-SE" sz="1100" b="0"/>
              <a:pPr eaLnBrk="1" hangingPunct="1"/>
              <a:t>10</a:t>
            </a:fld>
            <a:endParaRPr lang="sv-SE" altLang="sv-SE" sz="1100" b="0"/>
          </a:p>
        </p:txBody>
      </p:sp>
      <p:sp>
        <p:nvSpPr>
          <p:cNvPr id="83970" name="Rectangle 2">
            <a:extLst>
              <a:ext uri="{FF2B5EF4-FFF2-40B4-BE49-F238E27FC236}">
                <a16:creationId xmlns:a16="http://schemas.microsoft.com/office/drawing/2014/main" id="{B840A0B0-654B-2E4C-90D2-6D0762D69E5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19138"/>
            <a:ext cx="4805362" cy="3603625"/>
          </a:xfrm>
          <a:ln/>
        </p:spPr>
      </p:sp>
      <p:sp>
        <p:nvSpPr>
          <p:cNvPr id="83971" name="Rectangle 3">
            <a:extLst>
              <a:ext uri="{FF2B5EF4-FFF2-40B4-BE49-F238E27FC236}">
                <a16:creationId xmlns:a16="http://schemas.microsoft.com/office/drawing/2014/main" id="{DB292938-355F-AD4B-8FDA-8247646C381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sv-SE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620152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4B58C0D-5204-D34F-9760-3F4BFE20F08D}" type="slidenum">
              <a:rPr lang="en-GB"/>
              <a:pPr/>
              <a:t>17</a:t>
            </a:fld>
            <a:endParaRPr lang="en-GB"/>
          </a:p>
        </p:txBody>
      </p:sp>
      <p:sp>
        <p:nvSpPr>
          <p:cNvPr id="62465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6246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437062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9597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6CC135-8950-2D49-BF07-8A4DA515F1E5}" type="slidenum">
              <a:rPr lang="en-US" altLang="x-none" smtClean="0"/>
              <a:pPr/>
              <a:t>29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913390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174"/>
          <a:stretch>
            <a:fillRect/>
          </a:stretch>
        </p:blipFill>
        <p:spPr bwMode="auto">
          <a:xfrm>
            <a:off x="0" y="0"/>
            <a:ext cx="9144000" cy="1989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" descr="Text_universitet_e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549275"/>
            <a:ext cx="3633787" cy="14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6" descr="Claim_höger_e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7900" y="6289675"/>
            <a:ext cx="5626100" cy="56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63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4213" y="2420938"/>
            <a:ext cx="7772400" cy="1871662"/>
          </a:xfrm>
        </p:spPr>
        <p:txBody>
          <a:bodyPr/>
          <a:lstStyle>
            <a:lvl1pPr>
              <a:defRPr/>
            </a:lvl1pPr>
          </a:lstStyle>
          <a:p>
            <a:r>
              <a:rPr lang="sv-SE"/>
              <a:t>Klicka här för att ändra format</a:t>
            </a:r>
            <a:endParaRPr lang="en-US"/>
          </a:p>
        </p:txBody>
      </p:sp>
      <p:sp>
        <p:nvSpPr>
          <p:cNvPr id="40964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4724400"/>
            <a:ext cx="6400800" cy="914400"/>
          </a:xfrm>
        </p:spPr>
        <p:txBody>
          <a:bodyPr/>
          <a:lstStyle>
            <a:lvl1pPr marL="0" indent="0" algn="ctr">
              <a:buFont typeface="Arial" charset="0"/>
              <a:buNone/>
              <a:defRPr>
                <a:effectLst>
                  <a:outerShdw blurRad="38100" dist="38100" dir="2700000" algn="tl">
                    <a:srgbClr val="C0C0C0"/>
                  </a:outerShdw>
                </a:effectLst>
              </a:defRPr>
            </a:lvl1pPr>
          </a:lstStyle>
          <a:p>
            <a:r>
              <a:rPr lang="sv-SE"/>
              <a:t>Klicka här för att ändra format på underrubrik i bakgrunden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3081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Rubrik och lodrä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lodrät tex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Rectangle 2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2FA297E-FE6F-0143-B80D-4C6037CB6932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5613665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ät rubrik oc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rät rubrik 1"/>
          <p:cNvSpPr>
            <a:spLocks noGrp="1"/>
          </p:cNvSpPr>
          <p:nvPr>
            <p:ph type="title" orient="vert"/>
          </p:nvPr>
        </p:nvSpPr>
        <p:spPr>
          <a:xfrm>
            <a:off x="6597650" y="981075"/>
            <a:ext cx="2006600" cy="4962525"/>
          </a:xfrm>
        </p:spPr>
        <p:txBody>
          <a:bodyPr vert="eaVert"/>
          <a:lstStyle/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lodrät text 2"/>
          <p:cNvSpPr>
            <a:spLocks noGrp="1"/>
          </p:cNvSpPr>
          <p:nvPr>
            <p:ph type="body" orient="vert" idx="1"/>
          </p:nvPr>
        </p:nvSpPr>
        <p:spPr>
          <a:xfrm>
            <a:off x="574675" y="981075"/>
            <a:ext cx="5870575" cy="4962525"/>
          </a:xfrm>
        </p:spPr>
        <p:txBody>
          <a:bodyPr vert="eaVert"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Rectangle 2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E8CA57F-BC6E-0945-BBC4-A0CD27C6173D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9918437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Rubrik, text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684213" y="981075"/>
            <a:ext cx="7920037" cy="1025525"/>
          </a:xfrm>
        </p:spPr>
        <p:txBody>
          <a:bodyPr/>
          <a:lstStyle/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text 2"/>
          <p:cNvSpPr>
            <a:spLocks noGrp="1"/>
          </p:cNvSpPr>
          <p:nvPr>
            <p:ph type="body" sz="half" idx="1"/>
          </p:nvPr>
        </p:nvSpPr>
        <p:spPr>
          <a:xfrm>
            <a:off x="574675" y="2133600"/>
            <a:ext cx="3938588" cy="3810000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innehåll 3"/>
          <p:cNvSpPr>
            <a:spLocks noGrp="1"/>
          </p:cNvSpPr>
          <p:nvPr>
            <p:ph sz="half" idx="2"/>
          </p:nvPr>
        </p:nvSpPr>
        <p:spPr>
          <a:xfrm>
            <a:off x="4665663" y="2133600"/>
            <a:ext cx="3938587" cy="3810000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5" name="Rectangle 2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274126F-294B-9340-8125-5E67A40D2145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1496197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Rubrik, text och två innehållsde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684213" y="981075"/>
            <a:ext cx="7920037" cy="1025525"/>
          </a:xfrm>
        </p:spPr>
        <p:txBody>
          <a:bodyPr/>
          <a:lstStyle/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text 2"/>
          <p:cNvSpPr>
            <a:spLocks noGrp="1"/>
          </p:cNvSpPr>
          <p:nvPr>
            <p:ph type="body" sz="half" idx="1"/>
          </p:nvPr>
        </p:nvSpPr>
        <p:spPr>
          <a:xfrm>
            <a:off x="574675" y="2133600"/>
            <a:ext cx="3938588" cy="3810000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innehåll 3"/>
          <p:cNvSpPr>
            <a:spLocks noGrp="1"/>
          </p:cNvSpPr>
          <p:nvPr>
            <p:ph sz="quarter" idx="2"/>
          </p:nvPr>
        </p:nvSpPr>
        <p:spPr>
          <a:xfrm>
            <a:off x="4665663" y="2133600"/>
            <a:ext cx="3938587" cy="1828800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5" name="Platshållare för innehåll 4"/>
          <p:cNvSpPr>
            <a:spLocks noGrp="1"/>
          </p:cNvSpPr>
          <p:nvPr>
            <p:ph sz="quarter" idx="3"/>
          </p:nvPr>
        </p:nvSpPr>
        <p:spPr>
          <a:xfrm>
            <a:off x="4665663" y="4114800"/>
            <a:ext cx="3938587" cy="1828800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6" name="Rectangle 2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4AD3115-0645-F94E-B8E5-3CE3574599F8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7486821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Rectangle 2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982DE14-0267-5B47-8712-AF8DF55B2165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9704144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vsnitts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4" name="Rectangle 2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7119BFA-C3F2-0348-B9DA-84850890F3AD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110970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vå innehållsde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sz="half" idx="1"/>
          </p:nvPr>
        </p:nvSpPr>
        <p:spPr>
          <a:xfrm>
            <a:off x="574675" y="2133600"/>
            <a:ext cx="3938588" cy="3810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innehåll 3"/>
          <p:cNvSpPr>
            <a:spLocks noGrp="1"/>
          </p:cNvSpPr>
          <p:nvPr>
            <p:ph sz="half" idx="2"/>
          </p:nvPr>
        </p:nvSpPr>
        <p:spPr>
          <a:xfrm>
            <a:off x="4665663" y="2133600"/>
            <a:ext cx="3938587" cy="3810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5" name="Rectangle 2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528DA2D-1558-B746-BEAD-E493AB879812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8536975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Jämföre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4" name="Platshållare för innehåll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5" name="Platshållare för text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6" name="Platshållare för innehåll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7" name="Rectangle 2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80A80BA-3281-E749-989C-2DD79BC9637B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7564268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format</a:t>
            </a:r>
          </a:p>
        </p:txBody>
      </p:sp>
      <p:sp>
        <p:nvSpPr>
          <p:cNvPr id="3" name="Rectangle 2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A857FAD-5835-874A-B858-0B7603C40C5E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624071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74D112-BBE3-E84A-876E-BD27B119E185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246496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nehåll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text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5" name="Rectangle 2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664E31E-971F-2547-BC97-BC796B76B317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1902966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bild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sv-SE" noProof="0"/>
              <a:t>Klicka på ikonen för att lägga till en bild</a:t>
            </a:r>
          </a:p>
        </p:txBody>
      </p:sp>
      <p:sp>
        <p:nvSpPr>
          <p:cNvPr id="4" name="Platshållare för text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5" name="Rectangle 2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6D281E5-9851-E249-BD81-0DDF41B65634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5048180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3"/>
          <p:cNvPicPr>
            <a:picLocks noChangeAspect="1" noChangeArrowheads="1"/>
          </p:cNvPicPr>
          <p:nvPr/>
        </p:nvPicPr>
        <p:blipFill>
          <a:blip r:embed="rId15">
            <a:lum bright="46000" contrast="-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174"/>
          <a:stretch>
            <a:fillRect/>
          </a:stretch>
        </p:blipFill>
        <p:spPr bwMode="auto">
          <a:xfrm>
            <a:off x="0" y="0"/>
            <a:ext cx="9144000" cy="1989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4213" y="981075"/>
            <a:ext cx="7920037" cy="1025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sv-SE"/>
              <a:t>Title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74675" y="2133600"/>
            <a:ext cx="8029575" cy="3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sv-SE" altLang="x-none"/>
              <a:t>Klicka här för att ändra format på bakgrundstexten</a:t>
            </a:r>
          </a:p>
          <a:p>
            <a:pPr lvl="1"/>
            <a:r>
              <a:rPr lang="sv-SE" altLang="x-none"/>
              <a:t>Nivå två</a:t>
            </a:r>
          </a:p>
          <a:p>
            <a:pPr lvl="2"/>
            <a:r>
              <a:rPr lang="sv-SE" altLang="x-none"/>
              <a:t>Nivå tre</a:t>
            </a:r>
          </a:p>
          <a:p>
            <a:pPr lvl="3"/>
            <a:r>
              <a:rPr lang="sv-SE" altLang="x-none"/>
              <a:t>Nivå fyra</a:t>
            </a:r>
          </a:p>
          <a:p>
            <a:pPr lvl="4"/>
            <a:r>
              <a:rPr lang="sv-SE" altLang="x-none"/>
              <a:t>Nivå fem</a:t>
            </a:r>
          </a:p>
        </p:txBody>
      </p:sp>
      <p:pic>
        <p:nvPicPr>
          <p:cNvPr id="1029" name="Picture 19" descr="Text_universitet_e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549275"/>
            <a:ext cx="3633787" cy="14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20" descr="Claim_höger_e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137"/>
          <a:stretch>
            <a:fillRect/>
          </a:stretch>
        </p:blipFill>
        <p:spPr bwMode="auto">
          <a:xfrm>
            <a:off x="8532813" y="6289675"/>
            <a:ext cx="611187" cy="56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1" name="Rectangle 24"/>
          <p:cNvSpPr>
            <a:spLocks noChangeArrowheads="1"/>
          </p:cNvSpPr>
          <p:nvPr/>
        </p:nvSpPr>
        <p:spPr bwMode="auto">
          <a:xfrm>
            <a:off x="0" y="1268413"/>
            <a:ext cx="468313" cy="431800"/>
          </a:xfrm>
          <a:prstGeom prst="rect">
            <a:avLst/>
          </a:prstGeom>
          <a:solidFill>
            <a:srgbClr val="D0001D"/>
          </a:solidFill>
          <a:ln w="12700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x-none" sz="1800"/>
          </a:p>
        </p:txBody>
      </p:sp>
      <p:sp>
        <p:nvSpPr>
          <p:cNvPr id="1050" name="Rectangle 2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372225" y="6381750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Arial Black" charset="0"/>
              </a:defRPr>
            </a:lvl1pPr>
          </a:lstStyle>
          <a:p>
            <a:fld id="{4CD8D2B5-53ED-114D-8D40-1F560FCD378E}" type="slidenum">
              <a:rPr lang="en-US" altLang="x-none"/>
              <a:pPr/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29" r:id="rId1"/>
    <p:sldLayoutId id="2147483817" r:id="rId2"/>
    <p:sldLayoutId id="2147483818" r:id="rId3"/>
    <p:sldLayoutId id="2147483819" r:id="rId4"/>
    <p:sldLayoutId id="2147483820" r:id="rId5"/>
    <p:sldLayoutId id="2147483821" r:id="rId6"/>
    <p:sldLayoutId id="2147483822" r:id="rId7"/>
    <p:sldLayoutId id="2147483823" r:id="rId8"/>
    <p:sldLayoutId id="2147483824" r:id="rId9"/>
    <p:sldLayoutId id="2147483825" r:id="rId10"/>
    <p:sldLayoutId id="2147483826" r:id="rId11"/>
    <p:sldLayoutId id="2147483827" r:id="rId12"/>
    <p:sldLayoutId id="2147483828" r:id="rId13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ＭＳ Ｐゴシック" charset="0"/>
          <a:cs typeface="ＭＳ Ｐゴシック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 Black" pitchFamily="34" charset="0"/>
          <a:ea typeface="ＭＳ Ｐゴシック" charset="0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 Black" pitchFamily="34" charset="0"/>
          <a:ea typeface="ＭＳ Ｐゴシック" charset="0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 Black" pitchFamily="34" charset="0"/>
          <a:ea typeface="ＭＳ Ｐゴシック" charset="0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 Black" pitchFamily="34" charset="0"/>
          <a:ea typeface="ＭＳ Ｐゴシック" charset="0"/>
          <a:cs typeface="ＭＳ Ｐゴシック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 Black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 Black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 Black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 Black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800" b="1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400" b="1">
          <a:solidFill>
            <a:schemeClr val="tx1"/>
          </a:solidFill>
          <a:latin typeface="+mn-lt"/>
          <a:ea typeface="ＭＳ Ｐゴシック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 b="1">
          <a:solidFill>
            <a:schemeClr val="tx1"/>
          </a:solidFill>
          <a:latin typeface="+mn-lt"/>
          <a:ea typeface="ＭＳ Ｐゴシック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b="1">
          <a:solidFill>
            <a:schemeClr val="tx1"/>
          </a:solidFill>
          <a:latin typeface="+mn-lt"/>
          <a:ea typeface="ＭＳ Ｐゴシック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b="1">
          <a:solidFill>
            <a:schemeClr val="tx1"/>
          </a:solidFill>
          <a:latin typeface="+mn-lt"/>
          <a:ea typeface="ＭＳ Ｐゴシック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b="1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b="1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b="1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b="1">
          <a:solidFill>
            <a:schemeClr val="tx1"/>
          </a:solidFill>
          <a:latin typeface="+mn-lt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oracle.com/javase/9/docs/api/java/lang/String.html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junit.org/junit4/javadoc/4.13/org/junit/Assert.html" TargetMode="External"/><Relationship Id="rId2" Type="http://schemas.openxmlformats.org/officeDocument/2006/relationships/hyperlink" Target="https://junit.org/junit5/docs/current/user-guide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junit.org/junit5/docs/5.9.1/api/org.junit.jupiter.api/org/junit/jupiter/api/Assertions.html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w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wm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wm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hyperlink" Target="http://refactoring.com/" TargetMode="Externa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wmf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emf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wmf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684213" y="1700213"/>
            <a:ext cx="7772400" cy="1871662"/>
          </a:xfrm>
        </p:spPr>
        <p:txBody>
          <a:bodyPr/>
          <a:lstStyle/>
          <a:p>
            <a:r>
              <a:rPr lang="en-US" altLang="x-none" dirty="0">
                <a:ea typeface="ＭＳ Ｐゴシック" charset="-128"/>
              </a:rPr>
              <a:t>Software Engineering D7032E</a:t>
            </a:r>
            <a:br>
              <a:rPr lang="en-US" altLang="x-none" dirty="0">
                <a:ea typeface="ＭＳ Ｐゴシック" charset="-128"/>
              </a:rPr>
            </a:br>
            <a:r>
              <a:rPr lang="en-US" altLang="x-none" sz="3200" dirty="0">
                <a:ea typeface="ＭＳ Ｐゴシック" charset="-128"/>
              </a:rPr>
              <a:t>Testing and Refactoring</a:t>
            </a:r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1331913" y="3284538"/>
            <a:ext cx="6400800" cy="914400"/>
          </a:xfrm>
        </p:spPr>
        <p:txBody>
          <a:bodyPr/>
          <a:lstStyle/>
          <a:p>
            <a:r>
              <a:rPr lang="en-US" altLang="x-none">
                <a:ea typeface="ＭＳ Ｐゴシック" charset="-128"/>
              </a:rPr>
              <a:t>Teacher: Josef Hallberg</a:t>
            </a:r>
          </a:p>
        </p:txBody>
      </p:sp>
      <p:sp>
        <p:nvSpPr>
          <p:cNvPr id="17411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7010400" y="6381750"/>
            <a:ext cx="2133600" cy="4762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552699D3-9583-6B4B-A725-E6C8631F22A5}" type="slidenum">
              <a:rPr lang="en-US" altLang="x-none" sz="1400">
                <a:latin typeface="Arial Black" charset="0"/>
              </a:rPr>
              <a:pPr eaLnBrk="1" hangingPunct="1"/>
              <a:t>1</a:t>
            </a:fld>
            <a:endParaRPr lang="en-US" altLang="x-none" sz="1400">
              <a:latin typeface="Arial Black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5" name="Rectangle 2">
            <a:extLst>
              <a:ext uri="{FF2B5EF4-FFF2-40B4-BE49-F238E27FC236}">
                <a16:creationId xmlns:a16="http://schemas.microsoft.com/office/drawing/2014/main" id="{0BA2C05A-B4C7-C742-BD1C-447CE557033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65138" y="886222"/>
            <a:ext cx="8686800" cy="685800"/>
          </a:xfrm>
        </p:spPr>
        <p:txBody>
          <a:bodyPr/>
          <a:lstStyle/>
          <a:p>
            <a:pPr eaLnBrk="1" hangingPunct="1"/>
            <a:r>
              <a:rPr lang="en-US" altLang="sv-SE" sz="2400" dirty="0">
                <a:ea typeface="ＭＳ Ｐゴシック" panose="020B0600070205080204" pitchFamily="34" charset="-128"/>
              </a:rPr>
              <a:t>Covering Every Statement is Not Sufficient</a:t>
            </a:r>
            <a:endParaRPr lang="en-US" altLang="sv-SE" sz="2000" dirty="0">
              <a:ea typeface="ＭＳ Ｐゴシック" panose="020B0600070205080204" pitchFamily="34" charset="-128"/>
            </a:endParaRPr>
          </a:p>
        </p:txBody>
      </p:sp>
      <p:sp>
        <p:nvSpPr>
          <p:cNvPr id="82946" name="AutoShape 3">
            <a:extLst>
              <a:ext uri="{FF2B5EF4-FFF2-40B4-BE49-F238E27FC236}">
                <a16:creationId xmlns:a16="http://schemas.microsoft.com/office/drawing/2014/main" id="{D05581A4-44BC-904F-98BE-29C3039814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911" y="2276872"/>
            <a:ext cx="2133600" cy="1600200"/>
          </a:xfrm>
          <a:prstGeom prst="flowChartDecision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sv-SE"/>
              <a:t>u&gt;1 and</a:t>
            </a:r>
          </a:p>
          <a:p>
            <a:pPr algn="ctr"/>
            <a:r>
              <a:rPr lang="en-US" altLang="sv-SE"/>
              <a:t>v==0</a:t>
            </a:r>
          </a:p>
        </p:txBody>
      </p:sp>
      <p:sp>
        <p:nvSpPr>
          <p:cNvPr id="82947" name="AutoShape 4">
            <a:extLst>
              <a:ext uri="{FF2B5EF4-FFF2-40B4-BE49-F238E27FC236}">
                <a16:creationId xmlns:a16="http://schemas.microsoft.com/office/drawing/2014/main" id="{FDC2066E-D1A5-DA40-B8CA-14EB117E12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14849" y="3419872"/>
            <a:ext cx="1087437" cy="476250"/>
          </a:xfrm>
          <a:prstGeom prst="flowChartProcess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sv-SE"/>
              <a:t>x = x/u</a:t>
            </a:r>
          </a:p>
        </p:txBody>
      </p:sp>
      <p:sp>
        <p:nvSpPr>
          <p:cNvPr id="82948" name="AutoShape 5">
            <a:extLst>
              <a:ext uri="{FF2B5EF4-FFF2-40B4-BE49-F238E27FC236}">
                <a16:creationId xmlns:a16="http://schemas.microsoft.com/office/drawing/2014/main" id="{36C1AD56-9018-B640-80AB-9FCC1B47AC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911" y="4543822"/>
            <a:ext cx="2133600" cy="1600200"/>
          </a:xfrm>
          <a:prstGeom prst="flowChartDecision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sv-SE"/>
              <a:t>u==2 or</a:t>
            </a:r>
          </a:p>
          <a:p>
            <a:pPr algn="ctr"/>
            <a:r>
              <a:rPr lang="en-US" altLang="sv-SE"/>
              <a:t>x&gt;0</a:t>
            </a:r>
          </a:p>
        </p:txBody>
      </p:sp>
      <p:sp>
        <p:nvSpPr>
          <p:cNvPr id="82949" name="AutoShape 6">
            <a:extLst>
              <a:ext uri="{FF2B5EF4-FFF2-40B4-BE49-F238E27FC236}">
                <a16:creationId xmlns:a16="http://schemas.microsoft.com/office/drawing/2014/main" id="{0CEB40F1-EDD8-6442-AEB1-2C49570FEB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06936" y="5705872"/>
            <a:ext cx="701675" cy="476250"/>
          </a:xfrm>
          <a:prstGeom prst="flowChartProcess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sv-SE"/>
              <a:t>++x</a:t>
            </a:r>
          </a:p>
        </p:txBody>
      </p:sp>
      <p:cxnSp>
        <p:nvCxnSpPr>
          <p:cNvPr id="82950" name="AutoShape 7">
            <a:extLst>
              <a:ext uri="{FF2B5EF4-FFF2-40B4-BE49-F238E27FC236}">
                <a16:creationId xmlns:a16="http://schemas.microsoft.com/office/drawing/2014/main" id="{DCB16739-F33A-3D40-9F80-BB4C44EEF174}"/>
              </a:ext>
            </a:extLst>
          </p:cNvPr>
          <p:cNvCxnSpPr>
            <a:cxnSpLocks noChangeShapeType="1"/>
            <a:stCxn id="82946" idx="3"/>
            <a:endCxn id="82947" idx="0"/>
          </p:cNvCxnSpPr>
          <p:nvPr/>
        </p:nvCxnSpPr>
        <p:spPr bwMode="auto">
          <a:xfrm>
            <a:off x="2456036" y="3076972"/>
            <a:ext cx="1203325" cy="333375"/>
          </a:xfrm>
          <a:prstGeom prst="bentConnector2">
            <a:avLst/>
          </a:prstGeom>
          <a:noFill/>
          <a:ln w="19050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951" name="AutoShape 8">
            <a:extLst>
              <a:ext uri="{FF2B5EF4-FFF2-40B4-BE49-F238E27FC236}">
                <a16:creationId xmlns:a16="http://schemas.microsoft.com/office/drawing/2014/main" id="{C6D8265D-5303-F54D-BB4E-CCC238CBB1FF}"/>
              </a:ext>
            </a:extLst>
          </p:cNvPr>
          <p:cNvCxnSpPr>
            <a:cxnSpLocks noChangeShapeType="1"/>
            <a:stCxn id="82946" idx="2"/>
            <a:endCxn id="82948" idx="0"/>
          </p:cNvCxnSpPr>
          <p:nvPr/>
        </p:nvCxnSpPr>
        <p:spPr bwMode="auto">
          <a:xfrm rot="5400000">
            <a:off x="1055861" y="4210447"/>
            <a:ext cx="647700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2952" name="Rectangle 9">
            <a:extLst>
              <a:ext uri="{FF2B5EF4-FFF2-40B4-BE49-F238E27FC236}">
                <a16:creationId xmlns:a16="http://schemas.microsoft.com/office/drawing/2014/main" id="{C2A379AB-6560-4741-933B-21FC22C10B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08299" y="3724672"/>
            <a:ext cx="5572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sv-SE"/>
              <a:t>No</a:t>
            </a:r>
          </a:p>
        </p:txBody>
      </p:sp>
      <p:cxnSp>
        <p:nvCxnSpPr>
          <p:cNvPr id="82953" name="AutoShape 10">
            <a:extLst>
              <a:ext uri="{FF2B5EF4-FFF2-40B4-BE49-F238E27FC236}">
                <a16:creationId xmlns:a16="http://schemas.microsoft.com/office/drawing/2014/main" id="{EC1F2FFA-F604-C145-94DE-A710CD45C4B2}"/>
              </a:ext>
            </a:extLst>
          </p:cNvPr>
          <p:cNvCxnSpPr>
            <a:cxnSpLocks noChangeShapeType="1"/>
            <a:stCxn id="82947" idx="2"/>
            <a:endCxn id="82954" idx="6"/>
          </p:cNvCxnSpPr>
          <p:nvPr/>
        </p:nvCxnSpPr>
        <p:spPr bwMode="auto">
          <a:xfrm rot="5400000">
            <a:off x="2438573" y="2922985"/>
            <a:ext cx="238125" cy="2203450"/>
          </a:xfrm>
          <a:prstGeom prst="bentConnector2">
            <a:avLst/>
          </a:prstGeom>
          <a:noFill/>
          <a:ln w="19050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2954" name="Oval 11">
            <a:extLst>
              <a:ext uri="{FF2B5EF4-FFF2-40B4-BE49-F238E27FC236}">
                <a16:creationId xmlns:a16="http://schemas.microsoft.com/office/drawing/2014/main" id="{C450B4F5-F123-8245-B25A-BE9E296E69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03511" y="4105672"/>
            <a:ext cx="152400" cy="762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sv-SE" altLang="sv-SE"/>
          </a:p>
        </p:txBody>
      </p:sp>
      <p:cxnSp>
        <p:nvCxnSpPr>
          <p:cNvPr id="82955" name="AutoShape 12">
            <a:extLst>
              <a:ext uri="{FF2B5EF4-FFF2-40B4-BE49-F238E27FC236}">
                <a16:creationId xmlns:a16="http://schemas.microsoft.com/office/drawing/2014/main" id="{B048DD31-CFEB-6D4F-86A2-4CDB11B9C24D}"/>
              </a:ext>
            </a:extLst>
          </p:cNvPr>
          <p:cNvCxnSpPr>
            <a:cxnSpLocks noChangeShapeType="1"/>
            <a:stCxn id="82948" idx="3"/>
            <a:endCxn id="82949" idx="0"/>
          </p:cNvCxnSpPr>
          <p:nvPr/>
        </p:nvCxnSpPr>
        <p:spPr bwMode="auto">
          <a:xfrm>
            <a:off x="2456036" y="5343922"/>
            <a:ext cx="1201738" cy="352425"/>
          </a:xfrm>
          <a:prstGeom prst="bentConnector2">
            <a:avLst/>
          </a:prstGeom>
          <a:noFill/>
          <a:ln w="19050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956" name="AutoShape 13">
            <a:extLst>
              <a:ext uri="{FF2B5EF4-FFF2-40B4-BE49-F238E27FC236}">
                <a16:creationId xmlns:a16="http://schemas.microsoft.com/office/drawing/2014/main" id="{8A673210-9982-A14B-B6E0-6421936C8442}"/>
              </a:ext>
            </a:extLst>
          </p:cNvPr>
          <p:cNvCxnSpPr>
            <a:cxnSpLocks noChangeShapeType="1"/>
            <a:stCxn id="82949" idx="2"/>
            <a:endCxn id="82957" idx="6"/>
          </p:cNvCxnSpPr>
          <p:nvPr/>
        </p:nvCxnSpPr>
        <p:spPr bwMode="auto">
          <a:xfrm rot="5400000">
            <a:off x="2437780" y="5209778"/>
            <a:ext cx="238125" cy="2201863"/>
          </a:xfrm>
          <a:prstGeom prst="bentConnector2">
            <a:avLst/>
          </a:prstGeom>
          <a:noFill/>
          <a:ln w="19050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2957" name="Oval 14">
            <a:extLst>
              <a:ext uri="{FF2B5EF4-FFF2-40B4-BE49-F238E27FC236}">
                <a16:creationId xmlns:a16="http://schemas.microsoft.com/office/drawing/2014/main" id="{6F64B1B6-778F-4541-8E7C-F0289457B2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03511" y="6391672"/>
            <a:ext cx="152400" cy="762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sv-SE" altLang="sv-SE"/>
          </a:p>
        </p:txBody>
      </p:sp>
      <p:cxnSp>
        <p:nvCxnSpPr>
          <p:cNvPr id="82958" name="AutoShape 15">
            <a:extLst>
              <a:ext uri="{FF2B5EF4-FFF2-40B4-BE49-F238E27FC236}">
                <a16:creationId xmlns:a16="http://schemas.microsoft.com/office/drawing/2014/main" id="{C5E4FD7A-6FFA-4C41-9CAA-233D73B1B665}"/>
              </a:ext>
            </a:extLst>
          </p:cNvPr>
          <p:cNvCxnSpPr>
            <a:cxnSpLocks noChangeShapeType="1"/>
            <a:stCxn id="82948" idx="2"/>
          </p:cNvCxnSpPr>
          <p:nvPr/>
        </p:nvCxnSpPr>
        <p:spPr bwMode="auto">
          <a:xfrm>
            <a:off x="1379711" y="6144022"/>
            <a:ext cx="0" cy="71398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959" name="AutoShape 16">
            <a:extLst>
              <a:ext uri="{FF2B5EF4-FFF2-40B4-BE49-F238E27FC236}">
                <a16:creationId xmlns:a16="http://schemas.microsoft.com/office/drawing/2014/main" id="{42975622-232B-6242-9B7B-75556BE06C13}"/>
              </a:ext>
            </a:extLst>
          </p:cNvPr>
          <p:cNvCxnSpPr>
            <a:cxnSpLocks noChangeShapeType="1"/>
            <a:endCxn id="82946" idx="0"/>
          </p:cNvCxnSpPr>
          <p:nvPr/>
        </p:nvCxnSpPr>
        <p:spPr bwMode="auto">
          <a:xfrm rot="5400000">
            <a:off x="1155873" y="2043510"/>
            <a:ext cx="447675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2960" name="Rectangle 17">
            <a:extLst>
              <a:ext uri="{FF2B5EF4-FFF2-40B4-BE49-F238E27FC236}">
                <a16:creationId xmlns:a16="http://schemas.microsoft.com/office/drawing/2014/main" id="{8FA45CE2-F01D-DF4B-BC53-306E6DBBCA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70299" y="2505472"/>
            <a:ext cx="6588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sv-SE"/>
              <a:t>Yes</a:t>
            </a:r>
          </a:p>
        </p:txBody>
      </p:sp>
      <p:sp>
        <p:nvSpPr>
          <p:cNvPr id="358418" name="Rectangle 18">
            <a:extLst>
              <a:ext uri="{FF2B5EF4-FFF2-40B4-BE49-F238E27FC236}">
                <a16:creationId xmlns:a16="http://schemas.microsoft.com/office/drawing/2014/main" id="{28C39B6F-CF39-8D41-ACFC-392018FEC8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87691" y="1466103"/>
            <a:ext cx="4419600" cy="5279137"/>
          </a:xfrm>
          <a:prstGeom prst="rect">
            <a:avLst/>
          </a:prstGeom>
          <a:solidFill>
            <a:srgbClr val="FFFF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prstDash val="sysDot"/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110000"/>
              </a:lnSpc>
            </a:pPr>
            <a:r>
              <a:rPr lang="en-US" altLang="sv-SE" sz="2200" dirty="0">
                <a:solidFill>
                  <a:schemeClr val="accent2"/>
                </a:solidFill>
              </a:rPr>
              <a:t>Code attempt to implement flowchart</a:t>
            </a:r>
          </a:p>
          <a:p>
            <a:pPr>
              <a:lnSpc>
                <a:spcPct val="110000"/>
              </a:lnSpc>
            </a:pPr>
            <a:endParaRPr lang="en-US" altLang="sv-SE" sz="2200" dirty="0"/>
          </a:p>
          <a:p>
            <a:pPr>
              <a:lnSpc>
                <a:spcPct val="110000"/>
              </a:lnSpc>
            </a:pPr>
            <a:r>
              <a:rPr lang="en-US" altLang="sv-SE" sz="2200" dirty="0">
                <a:solidFill>
                  <a:schemeClr val="accent2"/>
                </a:solidFill>
              </a:rPr>
              <a:t>if ( (u&gt;1) &amp;&amp; (v==0) )	(1)</a:t>
            </a:r>
          </a:p>
          <a:p>
            <a:pPr>
              <a:lnSpc>
                <a:spcPct val="110000"/>
              </a:lnSpc>
            </a:pPr>
            <a:r>
              <a:rPr lang="en-US" altLang="sv-SE" sz="2200" dirty="0">
                <a:solidFill>
                  <a:schemeClr val="accent2"/>
                </a:solidFill>
              </a:rPr>
              <a:t>	x = x/u; 		(2)</a:t>
            </a:r>
          </a:p>
          <a:p>
            <a:pPr>
              <a:lnSpc>
                <a:spcPct val="110000"/>
              </a:lnSpc>
            </a:pPr>
            <a:r>
              <a:rPr lang="en-US" altLang="sv-SE" sz="2200" dirty="0">
                <a:solidFill>
                  <a:schemeClr val="accent2"/>
                </a:solidFill>
              </a:rPr>
              <a:t>if ( (u==2) || (x&gt;3) )		(3)</a:t>
            </a:r>
          </a:p>
          <a:p>
            <a:pPr>
              <a:lnSpc>
                <a:spcPct val="110000"/>
              </a:lnSpc>
            </a:pPr>
            <a:r>
              <a:rPr lang="en-US" altLang="sv-SE" sz="2200" dirty="0">
                <a:solidFill>
                  <a:schemeClr val="accent2"/>
                </a:solidFill>
              </a:rPr>
              <a:t>	++x; 			(4)</a:t>
            </a:r>
          </a:p>
          <a:p>
            <a:pPr>
              <a:lnSpc>
                <a:spcPct val="110000"/>
              </a:lnSpc>
            </a:pPr>
            <a:endParaRPr lang="en-US" altLang="sv-SE" sz="2200" dirty="0">
              <a:solidFill>
                <a:schemeClr val="accent2"/>
              </a:solidFill>
            </a:endParaRPr>
          </a:p>
          <a:p>
            <a:pPr>
              <a:lnSpc>
                <a:spcPct val="110000"/>
              </a:lnSpc>
            </a:pPr>
            <a:r>
              <a:rPr lang="en-US" altLang="sv-SE" sz="2200" i="1" dirty="0">
                <a:solidFill>
                  <a:srgbClr val="CC0000"/>
                </a:solidFill>
              </a:rPr>
              <a:t>u=2, v=0 and x=3</a:t>
            </a:r>
            <a:r>
              <a:rPr lang="en-US" altLang="sv-SE" sz="2200" dirty="0">
                <a:solidFill>
                  <a:srgbClr val="CC0000"/>
                </a:solidFill>
              </a:rPr>
              <a:t> </a:t>
            </a:r>
          </a:p>
          <a:p>
            <a:pPr>
              <a:lnSpc>
                <a:spcPct val="110000"/>
              </a:lnSpc>
              <a:buFontTx/>
              <a:buChar char="•"/>
            </a:pPr>
            <a:r>
              <a:rPr lang="en-US" altLang="sv-SE" sz="2200" dirty="0">
                <a:solidFill>
                  <a:srgbClr val="CC0000"/>
                </a:solidFill>
              </a:rPr>
              <a:t> executes every line (1) - (4) </a:t>
            </a:r>
          </a:p>
          <a:p>
            <a:pPr>
              <a:lnSpc>
                <a:spcPct val="110000"/>
              </a:lnSpc>
              <a:buFontTx/>
              <a:buChar char="•"/>
            </a:pPr>
            <a:r>
              <a:rPr lang="en-US" altLang="sv-SE" sz="2200" dirty="0">
                <a:solidFill>
                  <a:srgbClr val="CC0000"/>
                </a:solidFill>
              </a:rPr>
              <a:t> gives the correct output x= 2.5 </a:t>
            </a:r>
          </a:p>
          <a:p>
            <a:pPr>
              <a:lnSpc>
                <a:spcPct val="110000"/>
              </a:lnSpc>
            </a:pPr>
            <a:r>
              <a:rPr lang="en-US" altLang="sv-SE" sz="2200" dirty="0">
                <a:solidFill>
                  <a:srgbClr val="CC0000"/>
                </a:solidFill>
              </a:rPr>
              <a:t>  </a:t>
            </a:r>
          </a:p>
          <a:p>
            <a:pPr>
              <a:lnSpc>
                <a:spcPct val="110000"/>
              </a:lnSpc>
            </a:pPr>
            <a:r>
              <a:rPr lang="en-US" altLang="sv-SE" sz="2200" i="1" dirty="0">
                <a:solidFill>
                  <a:srgbClr val="CC0000"/>
                </a:solidFill>
              </a:rPr>
              <a:t>However, line (3) is wrong</a:t>
            </a:r>
          </a:p>
          <a:p>
            <a:pPr>
              <a:lnSpc>
                <a:spcPct val="110000"/>
              </a:lnSpc>
            </a:pPr>
            <a:r>
              <a:rPr lang="en-US" altLang="sv-SE" sz="2200" i="1" dirty="0">
                <a:solidFill>
                  <a:srgbClr val="CC0000"/>
                </a:solidFill>
              </a:rPr>
              <a:t>What happens if u=3?</a:t>
            </a:r>
          </a:p>
        </p:txBody>
      </p:sp>
      <p:sp>
        <p:nvSpPr>
          <p:cNvPr id="82962" name="Rectangle 19">
            <a:extLst>
              <a:ext uri="{FF2B5EF4-FFF2-40B4-BE49-F238E27FC236}">
                <a16:creationId xmlns:a16="http://schemas.microsoft.com/office/drawing/2014/main" id="{899D6192-228B-2C41-A935-C02C6C68F6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08299" y="6010672"/>
            <a:ext cx="5572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sv-SE"/>
              <a:t>No</a:t>
            </a:r>
          </a:p>
        </p:txBody>
      </p:sp>
      <p:sp>
        <p:nvSpPr>
          <p:cNvPr id="82963" name="Rectangle 20">
            <a:extLst>
              <a:ext uri="{FF2B5EF4-FFF2-40B4-BE49-F238E27FC236}">
                <a16:creationId xmlns:a16="http://schemas.microsoft.com/office/drawing/2014/main" id="{4BDD5455-8F0F-2541-AF73-8895B39C6B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70299" y="4791472"/>
            <a:ext cx="6588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sv-SE"/>
              <a:t>Yes</a:t>
            </a:r>
          </a:p>
        </p:txBody>
      </p:sp>
    </p:spTree>
    <p:extLst>
      <p:ext uri="{BB962C8B-B14F-4D97-AF65-F5344CB8AC3E}">
        <p14:creationId xmlns:p14="http://schemas.microsoft.com/office/powerpoint/2010/main" val="1534768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584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584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8418" grpId="0" animBg="1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altLang="x-none">
                <a:ea typeface="ＭＳ Ｐゴシック" charset="-128"/>
              </a:rPr>
              <a:t>OO Design Principles</a:t>
            </a:r>
          </a:p>
        </p:txBody>
      </p:sp>
      <p:sp>
        <p:nvSpPr>
          <p:cNvPr id="99330" name="Platshållare för innehåll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altLang="x-none">
                <a:ea typeface="ＭＳ Ｐゴシック" charset="-128"/>
              </a:rPr>
              <a:t>Single responsibility principle</a:t>
            </a:r>
          </a:p>
          <a:p>
            <a:r>
              <a:rPr lang="sv-SE" altLang="x-none">
                <a:ea typeface="ＭＳ Ｐゴシック" charset="-128"/>
              </a:rPr>
              <a:t>Open/closed principle</a:t>
            </a:r>
          </a:p>
          <a:p>
            <a:r>
              <a:rPr lang="sv-SE" altLang="x-none">
                <a:ea typeface="ＭＳ Ｐゴシック" charset="-128"/>
              </a:rPr>
              <a:t>Liskov substitution principle</a:t>
            </a:r>
          </a:p>
          <a:p>
            <a:r>
              <a:rPr lang="sv-SE" altLang="x-none">
                <a:ea typeface="ＭＳ Ｐゴシック" charset="-128"/>
              </a:rPr>
              <a:t>Interface segregation</a:t>
            </a:r>
          </a:p>
          <a:p>
            <a:r>
              <a:rPr lang="sv-SE" altLang="x-none">
                <a:ea typeface="ＭＳ Ｐゴシック" charset="-128"/>
              </a:rPr>
              <a:t>Dependency inversion principle</a:t>
            </a: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altLang="x-none">
                <a:ea typeface="ＭＳ Ｐゴシック" charset="-128"/>
              </a:rPr>
              <a:t>OO Design Principles</a:t>
            </a:r>
          </a:p>
        </p:txBody>
      </p:sp>
      <p:sp>
        <p:nvSpPr>
          <p:cNvPr id="100354" name="Platshållare för innehåll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altLang="x-none">
                <a:ea typeface="ＭＳ Ｐゴシック" charset="-128"/>
              </a:rPr>
              <a:t>Single responsibility principle</a:t>
            </a:r>
          </a:p>
          <a:p>
            <a:pPr lvl="1"/>
            <a:r>
              <a:rPr lang="en-US" altLang="x-none">
                <a:ea typeface="ＭＳ Ｐゴシック" charset="-128"/>
              </a:rPr>
              <a:t>A class should have only a single responsibility</a:t>
            </a:r>
          </a:p>
          <a:p>
            <a:pPr lvl="1"/>
            <a:r>
              <a:rPr lang="en-US" altLang="x-none">
                <a:ea typeface="ＭＳ Ｐゴシック" charset="-128"/>
              </a:rPr>
              <a:t>Only one potential change in the software's specification should be able to affect the specification of the class</a:t>
            </a:r>
            <a:endParaRPr lang="sv-SE" altLang="x-none">
              <a:ea typeface="ＭＳ Ｐゴシック" charset="-128"/>
            </a:endParaRPr>
          </a:p>
          <a:p>
            <a:r>
              <a:rPr lang="sv-SE" altLang="x-none">
                <a:ea typeface="ＭＳ Ｐゴシック" charset="-128"/>
              </a:rPr>
              <a:t>Open/closed principle</a:t>
            </a:r>
          </a:p>
          <a:p>
            <a:pPr lvl="1"/>
            <a:r>
              <a:rPr lang="en-US" altLang="x-none">
                <a:ea typeface="ＭＳ Ｐゴシック" charset="-128"/>
              </a:rPr>
              <a:t>Software entities should be open for extension, but closed for modification</a:t>
            </a:r>
            <a:endParaRPr lang="sv-SE" altLang="x-none">
              <a:ea typeface="ＭＳ Ｐゴシック" charset="-128"/>
            </a:endParaRP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altLang="x-none">
                <a:ea typeface="ＭＳ Ｐゴシック" charset="-128"/>
              </a:rPr>
              <a:t>OO Design Principles</a:t>
            </a:r>
          </a:p>
        </p:txBody>
      </p:sp>
      <p:sp>
        <p:nvSpPr>
          <p:cNvPr id="101378" name="Platshållare för innehåll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altLang="x-none">
                <a:ea typeface="ＭＳ Ｐゴシック" charset="-128"/>
              </a:rPr>
              <a:t>Liskov substitution principle</a:t>
            </a:r>
          </a:p>
          <a:p>
            <a:pPr lvl="1"/>
            <a:r>
              <a:rPr lang="en-US" altLang="x-none">
                <a:ea typeface="ＭＳ Ｐゴシック" charset="-128"/>
              </a:rPr>
              <a:t>Objects in a program should be replaceable with instances of their subtypes without altering the correctness of that program</a:t>
            </a:r>
            <a:endParaRPr lang="sv-SE" altLang="x-none">
              <a:ea typeface="ＭＳ Ｐゴシック" charset="-128"/>
            </a:endParaRPr>
          </a:p>
          <a:p>
            <a:r>
              <a:rPr lang="sv-SE" altLang="x-none">
                <a:ea typeface="ＭＳ Ｐゴシック" charset="-128"/>
              </a:rPr>
              <a:t>Interface segregation</a:t>
            </a:r>
          </a:p>
          <a:p>
            <a:pPr lvl="1"/>
            <a:r>
              <a:rPr lang="en-US" altLang="x-none">
                <a:ea typeface="ＭＳ Ｐゴシック" charset="-128"/>
              </a:rPr>
              <a:t>Many client-specific interfaces are better than one general-purpose interface</a:t>
            </a:r>
            <a:endParaRPr lang="sv-SE" altLang="x-none">
              <a:ea typeface="ＭＳ Ｐゴシック" charset="-128"/>
            </a:endParaRP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altLang="x-none">
                <a:ea typeface="ＭＳ Ｐゴシック" charset="-128"/>
              </a:rPr>
              <a:t>OO Design Principles</a:t>
            </a:r>
          </a:p>
        </p:txBody>
      </p:sp>
      <p:sp>
        <p:nvSpPr>
          <p:cNvPr id="102402" name="Platshållare för innehåll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altLang="x-none">
                <a:ea typeface="ＭＳ Ｐゴシック" charset="-128"/>
              </a:rPr>
              <a:t>Dependency inversion principle</a:t>
            </a:r>
          </a:p>
          <a:p>
            <a:pPr lvl="1"/>
            <a:r>
              <a:rPr lang="en-US" altLang="x-none">
                <a:ea typeface="ＭＳ Ｐゴシック" charset="-128"/>
              </a:rPr>
              <a:t>Depend upon Abstractions. Do not depend upon concretions</a:t>
            </a:r>
          </a:p>
          <a:p>
            <a:pPr lvl="1"/>
            <a:r>
              <a:rPr lang="en-US" altLang="x-none">
                <a:ea typeface="ＭＳ Ｐゴシック" charset="-128"/>
              </a:rPr>
              <a:t>Dependency injection is one method of following this principle</a:t>
            </a:r>
            <a:endParaRPr lang="sv-SE" altLang="x-none">
              <a:ea typeface="ＭＳ Ｐゴシック" charset="-128"/>
            </a:endParaRP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v-SE" altLang="x-none">
                <a:ea typeface="ＭＳ Ｐゴシック" charset="-128"/>
              </a:rPr>
              <a:t>Example: Design Pattern</a:t>
            </a:r>
          </a:p>
        </p:txBody>
      </p:sp>
      <p:sp>
        <p:nvSpPr>
          <p:cNvPr id="103426" name="Platshållare för innehåll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altLang="x-none">
                <a:ea typeface="ＭＳ Ｐゴシック" charset="-128"/>
              </a:rPr>
              <a:t>Dependency Injection (DI)</a:t>
            </a:r>
          </a:p>
          <a:p>
            <a:r>
              <a:rPr lang="sv-SE" altLang="x-none">
                <a:ea typeface="ＭＳ Ｐゴシック" charset="-128"/>
              </a:rPr>
              <a:t>Builds on</a:t>
            </a:r>
            <a:r>
              <a:rPr lang="sv-SE" altLang="en-US">
                <a:ea typeface="ＭＳ Ｐゴシック" charset="-128"/>
              </a:rPr>
              <a:t>”</a:t>
            </a:r>
            <a:r>
              <a:rPr lang="sv-SE" altLang="x-none">
                <a:ea typeface="ＭＳ Ｐゴシック" charset="-128"/>
              </a:rPr>
              <a:t>Inversion of Control</a:t>
            </a:r>
            <a:r>
              <a:rPr lang="sv-SE" altLang="en-US">
                <a:ea typeface="ＭＳ Ｐゴシック" charset="-128"/>
              </a:rPr>
              <a:t>”</a:t>
            </a:r>
            <a:r>
              <a:rPr lang="sv-SE" altLang="x-none">
                <a:ea typeface="ＭＳ Ｐゴシック" charset="-128"/>
              </a:rPr>
              <a:t> </a:t>
            </a:r>
          </a:p>
          <a:p>
            <a:pPr lvl="1"/>
            <a:r>
              <a:rPr lang="sv-SE" altLang="x-none">
                <a:ea typeface="ＭＳ Ｐゴシック" charset="-128"/>
              </a:rPr>
              <a:t>Design Principle</a:t>
            </a:r>
          </a:p>
          <a:p>
            <a:pPr lvl="1"/>
            <a:r>
              <a:rPr lang="sv-SE" altLang="x-none">
                <a:ea typeface="ＭＳ Ｐゴシック" charset="-128"/>
              </a:rPr>
              <a:t>Also called </a:t>
            </a:r>
            <a:r>
              <a:rPr lang="sv-SE" altLang="en-US">
                <a:ea typeface="ＭＳ Ｐゴシック" charset="-128"/>
              </a:rPr>
              <a:t>”</a:t>
            </a:r>
            <a:r>
              <a:rPr lang="sv-SE" altLang="x-none">
                <a:ea typeface="ＭＳ Ｐゴシック" charset="-128"/>
              </a:rPr>
              <a:t>The Hollywood Principle</a:t>
            </a:r>
            <a:r>
              <a:rPr lang="sv-SE" altLang="en-US">
                <a:ea typeface="ＭＳ Ｐゴシック" charset="-128"/>
              </a:rPr>
              <a:t>”</a:t>
            </a:r>
            <a:endParaRPr lang="sv-SE" altLang="x-none">
              <a:ea typeface="ＭＳ Ｐゴシック" charset="-128"/>
            </a:endParaRPr>
          </a:p>
          <a:p>
            <a:pPr lvl="2"/>
            <a:r>
              <a:rPr lang="en-US" altLang="x-none">
                <a:ea typeface="ＭＳ Ｐゴシック" charset="-128"/>
              </a:rPr>
              <a:t>Don't call us, we'll call you!</a:t>
            </a:r>
          </a:p>
          <a:p>
            <a:pPr lvl="1"/>
            <a:r>
              <a:rPr lang="en-US" altLang="x-none">
                <a:ea typeface="ＭＳ Ｐゴシック" charset="-128"/>
              </a:rPr>
              <a:t>Difference between Framework and Library</a:t>
            </a:r>
          </a:p>
          <a:p>
            <a:r>
              <a:rPr lang="sv-SE" altLang="x-none">
                <a:ea typeface="ＭＳ Ｐゴシック" charset="-128"/>
              </a:rPr>
              <a:t>Increases Modularity (Design Principle)</a:t>
            </a:r>
          </a:p>
          <a:p>
            <a:r>
              <a:rPr lang="sv-SE" altLang="x-none">
                <a:ea typeface="ＭＳ Ｐゴシック" charset="-128"/>
              </a:rPr>
              <a:t>Increases Extensibility (Design Principle)</a:t>
            </a:r>
          </a:p>
          <a:p>
            <a:endParaRPr lang="sv-SE" altLang="x-none">
              <a:ea typeface="ＭＳ Ｐゴシック" charset="-128"/>
            </a:endParaRP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sv-SE" dirty="0"/>
              <a:t>Design </a:t>
            </a:r>
            <a:r>
              <a:rPr lang="sv-SE" dirty="0" err="1"/>
              <a:t>Pattern</a:t>
            </a:r>
            <a:r>
              <a:rPr lang="sv-SE" dirty="0"/>
              <a:t>: </a:t>
            </a:r>
            <a:r>
              <a:rPr lang="en-US" dirty="0"/>
              <a:t>Dependency Injection</a:t>
            </a:r>
            <a:endParaRPr lang="sv-SE" dirty="0"/>
          </a:p>
        </p:txBody>
      </p:sp>
      <p:sp>
        <p:nvSpPr>
          <p:cNvPr id="104450" name="Platshållare för innehåll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x-none">
                <a:ea typeface="ＭＳ Ｐゴシック" charset="-128"/>
              </a:rPr>
              <a:t>Definition </a:t>
            </a:r>
          </a:p>
          <a:p>
            <a:pPr lvl="1"/>
            <a:r>
              <a:rPr lang="en-US" altLang="x-none">
                <a:ea typeface="ＭＳ Ｐゴシック" charset="-128"/>
              </a:rPr>
              <a:t>Dependency Injection:  Authoritative component inject any dependencies into other components.</a:t>
            </a: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sv-SE" dirty="0"/>
              <a:t>Design </a:t>
            </a:r>
            <a:r>
              <a:rPr lang="sv-SE" dirty="0" err="1"/>
              <a:t>Pattern</a:t>
            </a:r>
            <a:r>
              <a:rPr lang="sv-SE" dirty="0"/>
              <a:t>: </a:t>
            </a:r>
            <a:r>
              <a:rPr lang="en-US" dirty="0"/>
              <a:t>Dependency Injection</a:t>
            </a:r>
            <a:endParaRPr lang="sv-SE" dirty="0"/>
          </a:p>
        </p:txBody>
      </p:sp>
      <p:sp>
        <p:nvSpPr>
          <p:cNvPr id="105474" name="Platshållare för innehåll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x-none">
                <a:ea typeface="ＭＳ Ｐゴシック" charset="-128"/>
              </a:rPr>
              <a:t>Definition </a:t>
            </a:r>
          </a:p>
          <a:p>
            <a:pPr lvl="1"/>
            <a:r>
              <a:rPr lang="en-US" altLang="x-none">
                <a:ea typeface="ＭＳ Ｐゴシック" charset="-128"/>
              </a:rPr>
              <a:t>Dependency Injection:  Authoritative component inject any dependencies into other components.</a:t>
            </a:r>
          </a:p>
          <a:p>
            <a:r>
              <a:rPr lang="en-US" altLang="x-none">
                <a:ea typeface="ＭＳ Ｐゴシック" charset="-128"/>
              </a:rPr>
              <a:t>Wait…WHAT??</a:t>
            </a: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v-SE" altLang="x-none" sz="3200">
                <a:ea typeface="ＭＳ Ｐゴシック" charset="-128"/>
              </a:rPr>
              <a:t>Example Design Pattern:</a:t>
            </a:r>
            <a:br>
              <a:rPr lang="sv-SE" altLang="x-none" sz="3200">
                <a:ea typeface="ＭＳ Ｐゴシック" charset="-128"/>
              </a:rPr>
            </a:br>
            <a:r>
              <a:rPr lang="sv-SE" altLang="x-none" sz="3200">
                <a:ea typeface="ＭＳ Ｐゴシック" charset="-128"/>
              </a:rPr>
              <a:t>Without Dependency Injection</a:t>
            </a:r>
          </a:p>
        </p:txBody>
      </p:sp>
      <p:pic>
        <p:nvPicPr>
          <p:cNvPr id="106498" name="Platshållare för innehåll 3" descr="DI_no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27088" y="1989138"/>
            <a:ext cx="7273925" cy="2954337"/>
          </a:xfrm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v-SE" altLang="x-none" sz="3200">
                <a:ea typeface="ＭＳ Ｐゴシック" charset="-128"/>
              </a:rPr>
              <a:t>Example Design Pattern:</a:t>
            </a:r>
            <a:br>
              <a:rPr lang="sv-SE" altLang="x-none" sz="3200">
                <a:ea typeface="ＭＳ Ｐゴシック" charset="-128"/>
              </a:rPr>
            </a:br>
            <a:r>
              <a:rPr lang="sv-SE" altLang="x-none" sz="3200">
                <a:ea typeface="ＭＳ Ｐゴシック" charset="-128"/>
              </a:rPr>
              <a:t>With Dependency Injection</a:t>
            </a:r>
          </a:p>
        </p:txBody>
      </p:sp>
      <p:pic>
        <p:nvPicPr>
          <p:cNvPr id="107522" name="Platshållare för innehåll 3" descr="DI_yes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16013" y="1989138"/>
            <a:ext cx="6770687" cy="2862262"/>
          </a:xfrm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sv-SE" dirty="0"/>
              <a:t>RL Implementation: </a:t>
            </a:r>
            <a:br>
              <a:rPr lang="sv-SE" dirty="0"/>
            </a:br>
            <a:r>
              <a:rPr lang="sv-SE" dirty="0"/>
              <a:t>Service </a:t>
            </a:r>
            <a:r>
              <a:rPr lang="sv-SE" dirty="0" err="1"/>
              <a:t>Locator</a:t>
            </a:r>
            <a:r>
              <a:rPr lang="sv-SE" dirty="0"/>
              <a:t> </a:t>
            </a:r>
            <a:r>
              <a:rPr lang="sv-SE" dirty="0" err="1"/>
              <a:t>with</a:t>
            </a:r>
            <a:r>
              <a:rPr lang="sv-SE" dirty="0"/>
              <a:t> DI</a:t>
            </a:r>
            <a:endParaRPr lang="en-GB" dirty="0"/>
          </a:p>
        </p:txBody>
      </p:sp>
      <p:sp>
        <p:nvSpPr>
          <p:cNvPr id="10854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x-none">
                <a:ea typeface="ＭＳ Ｐゴシック" charset="-128"/>
              </a:rPr>
              <a:t>Service Locator: An object that knows how to get hold of all the services needed by the application.</a:t>
            </a:r>
          </a:p>
          <a:p>
            <a:endParaRPr lang="sv-SE" altLang="x-none">
              <a:ea typeface="ＭＳ Ｐゴシック" charset="-128"/>
            </a:endParaRPr>
          </a:p>
          <a:p>
            <a:endParaRPr lang="en-GB" altLang="x-none">
              <a:ea typeface="ＭＳ Ｐゴシック" charset="-128"/>
            </a:endParaRPr>
          </a:p>
        </p:txBody>
      </p:sp>
      <p:pic>
        <p:nvPicPr>
          <p:cNvPr id="108547" name="Platshållare för innehåll 3" descr="personform_di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100" y="2997200"/>
            <a:ext cx="7923213" cy="313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981075"/>
            <a:ext cx="8459787" cy="1025525"/>
          </a:xfrm>
        </p:spPr>
        <p:txBody>
          <a:bodyPr/>
          <a:lstStyle/>
          <a:p>
            <a:r>
              <a:rPr lang="en-US" sz="2800" dirty="0"/>
              <a:t>Example: Legal age for purchasing alcohol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People younger than 18 may not buy alcohol</a:t>
            </a:r>
          </a:p>
          <a:p>
            <a:r>
              <a:rPr lang="en-US" sz="2400" dirty="0"/>
              <a:t>People between 18 and 20 may buy alcohol at the supermarket (3.5%), and any alcohol at a restaurant</a:t>
            </a:r>
          </a:p>
          <a:p>
            <a:r>
              <a:rPr lang="en-US" sz="2400" dirty="0"/>
              <a:t>People 20 years and older may buy alcohol at Systembolaget</a:t>
            </a:r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82DE14-0267-5B47-8712-AF8DF55B2165}" type="slidenum">
              <a:rPr lang="en-US" altLang="x-none" smtClean="0"/>
              <a:pPr/>
              <a:t>11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05935743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cap="none">
                <a:ea typeface="ＭＳ Ｐゴシック" charset="-128"/>
              </a:rPr>
              <a:t>Questions?</a:t>
            </a:r>
          </a:p>
        </p:txBody>
      </p:sp>
      <p:sp>
        <p:nvSpPr>
          <p:cNvPr id="18434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x-none">
              <a:ea typeface="ＭＳ Ｐゴシック" charset="-128"/>
            </a:endParaRPr>
          </a:p>
        </p:txBody>
      </p:sp>
      <p:sp>
        <p:nvSpPr>
          <p:cNvPr id="18435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18C648B9-732E-674E-BDE7-B61C588D00B4}" type="slidenum">
              <a:rPr lang="en-US" altLang="x-none" sz="1400">
                <a:latin typeface="Arial Black" charset="0"/>
              </a:rPr>
              <a:pPr eaLnBrk="1" hangingPunct="1"/>
              <a:t>110</a:t>
            </a:fld>
            <a:endParaRPr lang="en-US" altLang="x-none" sz="1400">
              <a:latin typeface="Arial Black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981075"/>
            <a:ext cx="8459787" cy="1025525"/>
          </a:xfrm>
        </p:spPr>
        <p:txBody>
          <a:bodyPr/>
          <a:lstStyle/>
          <a:p>
            <a:r>
              <a:rPr lang="en-US" sz="2800" dirty="0"/>
              <a:t>Example: Legal age for purchasing alcohol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82DE14-0267-5B47-8712-AF8DF55B2165}" type="slidenum">
              <a:rPr lang="en-US" altLang="x-none" smtClean="0"/>
              <a:pPr/>
              <a:t>12</a:t>
            </a:fld>
            <a:endParaRPr lang="en-US" altLang="x-none"/>
          </a:p>
        </p:txBody>
      </p:sp>
      <p:sp>
        <p:nvSpPr>
          <p:cNvPr id="5" name="textruta 4">
            <a:extLst>
              <a:ext uri="{FF2B5EF4-FFF2-40B4-BE49-F238E27FC236}">
                <a16:creationId xmlns:a16="http://schemas.microsoft.com/office/drawing/2014/main" id="{FD439F65-9F6B-4AD4-8EBC-3884D9D34677}"/>
              </a:ext>
            </a:extLst>
          </p:cNvPr>
          <p:cNvSpPr txBox="1"/>
          <p:nvPr/>
        </p:nvSpPr>
        <p:spPr>
          <a:xfrm>
            <a:off x="395536" y="2649421"/>
            <a:ext cx="861646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err="1"/>
              <a:t>if</a:t>
            </a:r>
            <a:r>
              <a:rPr lang="sv-SE" dirty="0"/>
              <a:t>(age &lt; 18) { ”</a:t>
            </a:r>
            <a:r>
              <a:rPr lang="sv-SE" dirty="0" err="1"/>
              <a:t>may</a:t>
            </a:r>
            <a:r>
              <a:rPr lang="sv-SE" dirty="0"/>
              <a:t> not </a:t>
            </a:r>
            <a:r>
              <a:rPr lang="sv-SE" dirty="0" err="1"/>
              <a:t>buy</a:t>
            </a:r>
            <a:r>
              <a:rPr lang="sv-SE" dirty="0"/>
              <a:t> </a:t>
            </a:r>
            <a:r>
              <a:rPr lang="sv-SE" dirty="0" err="1"/>
              <a:t>alcohol</a:t>
            </a:r>
            <a:r>
              <a:rPr lang="sv-SE" dirty="0"/>
              <a:t>” }</a:t>
            </a:r>
          </a:p>
          <a:p>
            <a:r>
              <a:rPr lang="sv-SE" dirty="0" err="1"/>
              <a:t>else</a:t>
            </a:r>
            <a:r>
              <a:rPr lang="sv-SE" dirty="0"/>
              <a:t> </a:t>
            </a:r>
            <a:r>
              <a:rPr lang="sv-SE" dirty="0" err="1"/>
              <a:t>if</a:t>
            </a:r>
            <a:r>
              <a:rPr lang="sv-SE" dirty="0"/>
              <a:t>(age &gt; 18 and age &lt; 20) {”</a:t>
            </a:r>
            <a:r>
              <a:rPr lang="sv-SE" dirty="0" err="1"/>
              <a:t>may</a:t>
            </a:r>
            <a:r>
              <a:rPr lang="sv-SE" dirty="0"/>
              <a:t> </a:t>
            </a:r>
            <a:r>
              <a:rPr lang="sv-SE" dirty="0" err="1"/>
              <a:t>buy</a:t>
            </a:r>
            <a:r>
              <a:rPr lang="sv-SE" dirty="0"/>
              <a:t> </a:t>
            </a:r>
            <a:r>
              <a:rPr lang="sv-SE" dirty="0" err="1"/>
              <a:t>alcohol</a:t>
            </a:r>
            <a:r>
              <a:rPr lang="sv-SE" dirty="0"/>
              <a:t> at supermarket and restaurant”}</a:t>
            </a:r>
          </a:p>
          <a:p>
            <a:r>
              <a:rPr lang="sv-SE" dirty="0" err="1"/>
              <a:t>else</a:t>
            </a:r>
            <a:r>
              <a:rPr lang="sv-SE" dirty="0"/>
              <a:t> </a:t>
            </a:r>
            <a:r>
              <a:rPr lang="sv-SE" dirty="0" err="1"/>
              <a:t>if</a:t>
            </a:r>
            <a:r>
              <a:rPr lang="sv-SE" dirty="0"/>
              <a:t>(</a:t>
            </a:r>
            <a:r>
              <a:rPr lang="sv-SE"/>
              <a:t>age &gt; </a:t>
            </a:r>
            <a:r>
              <a:rPr lang="sv-SE" dirty="0"/>
              <a:t>20) {”</a:t>
            </a:r>
            <a:r>
              <a:rPr lang="sv-SE" dirty="0" err="1"/>
              <a:t>may</a:t>
            </a:r>
            <a:r>
              <a:rPr lang="sv-SE" dirty="0"/>
              <a:t> </a:t>
            </a:r>
            <a:r>
              <a:rPr lang="sv-SE" dirty="0" err="1"/>
              <a:t>buy</a:t>
            </a:r>
            <a:r>
              <a:rPr lang="sv-SE" dirty="0"/>
              <a:t> </a:t>
            </a:r>
            <a:r>
              <a:rPr lang="sv-SE" dirty="0" err="1"/>
              <a:t>alcohol</a:t>
            </a:r>
            <a:r>
              <a:rPr lang="sv-SE" dirty="0"/>
              <a:t> at Systembolaget”}</a:t>
            </a:r>
          </a:p>
        </p:txBody>
      </p:sp>
      <p:sp>
        <p:nvSpPr>
          <p:cNvPr id="7" name="textruta 6">
            <a:extLst>
              <a:ext uri="{FF2B5EF4-FFF2-40B4-BE49-F238E27FC236}">
                <a16:creationId xmlns:a16="http://schemas.microsoft.com/office/drawing/2014/main" id="{08F2A0D5-691A-489E-8585-1586EA37A9D0}"/>
              </a:ext>
            </a:extLst>
          </p:cNvPr>
          <p:cNvSpPr txBox="1"/>
          <p:nvPr/>
        </p:nvSpPr>
        <p:spPr>
          <a:xfrm>
            <a:off x="251520" y="2276872"/>
            <a:ext cx="17828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000" b="1" dirty="0"/>
              <a:t>Pseudo </a:t>
            </a:r>
            <a:r>
              <a:rPr lang="sv-SE" sz="2000" b="1" dirty="0" err="1"/>
              <a:t>code</a:t>
            </a:r>
            <a:endParaRPr lang="sv-SE" sz="2000" b="1" dirty="0"/>
          </a:p>
        </p:txBody>
      </p:sp>
      <p:sp>
        <p:nvSpPr>
          <p:cNvPr id="8" name="textruta 7">
            <a:extLst>
              <a:ext uri="{FF2B5EF4-FFF2-40B4-BE49-F238E27FC236}">
                <a16:creationId xmlns:a16="http://schemas.microsoft.com/office/drawing/2014/main" id="{54573979-ABB4-453E-9378-5FB642879921}"/>
              </a:ext>
            </a:extLst>
          </p:cNvPr>
          <p:cNvSpPr txBox="1"/>
          <p:nvPr/>
        </p:nvSpPr>
        <p:spPr>
          <a:xfrm>
            <a:off x="247900" y="3646463"/>
            <a:ext cx="28570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000" b="1" dirty="0" err="1"/>
              <a:t>Two</a:t>
            </a:r>
            <a:r>
              <a:rPr lang="sv-SE" sz="2000" b="1" dirty="0"/>
              <a:t> </a:t>
            </a:r>
            <a:r>
              <a:rPr lang="sv-SE" sz="2000" b="1" dirty="0" err="1"/>
              <a:t>bugs</a:t>
            </a:r>
            <a:r>
              <a:rPr lang="sv-SE" sz="2000" b="1" dirty="0"/>
              <a:t> in </a:t>
            </a:r>
            <a:r>
              <a:rPr lang="sv-SE" sz="2000" b="1" dirty="0" err="1"/>
              <a:t>this</a:t>
            </a:r>
            <a:r>
              <a:rPr lang="sv-SE" sz="2000" b="1" dirty="0"/>
              <a:t> </a:t>
            </a:r>
            <a:r>
              <a:rPr lang="sv-SE" sz="2000" b="1" dirty="0" err="1"/>
              <a:t>code</a:t>
            </a:r>
            <a:endParaRPr lang="sv-SE" sz="2000" b="1" dirty="0"/>
          </a:p>
        </p:txBody>
      </p:sp>
      <p:sp>
        <p:nvSpPr>
          <p:cNvPr id="9" name="Rektangel 8">
            <a:extLst>
              <a:ext uri="{FF2B5EF4-FFF2-40B4-BE49-F238E27FC236}">
                <a16:creationId xmlns:a16="http://schemas.microsoft.com/office/drawing/2014/main" id="{CCED88DD-4005-4BAF-A95D-E4740512E444}"/>
              </a:ext>
            </a:extLst>
          </p:cNvPr>
          <p:cNvSpPr/>
          <p:nvPr/>
        </p:nvSpPr>
        <p:spPr>
          <a:xfrm>
            <a:off x="395536" y="4046573"/>
            <a:ext cx="219803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dirty="0" err="1"/>
              <a:t>else</a:t>
            </a:r>
            <a:r>
              <a:rPr lang="sv-SE" dirty="0"/>
              <a:t> </a:t>
            </a:r>
            <a:r>
              <a:rPr lang="sv-SE" dirty="0" err="1"/>
              <a:t>if</a:t>
            </a:r>
            <a:r>
              <a:rPr lang="sv-SE" dirty="0"/>
              <a:t>(age &gt;= 18 …</a:t>
            </a:r>
          </a:p>
          <a:p>
            <a:r>
              <a:rPr lang="sv-SE" dirty="0" err="1"/>
              <a:t>else</a:t>
            </a:r>
            <a:r>
              <a:rPr lang="sv-SE" dirty="0"/>
              <a:t> </a:t>
            </a:r>
            <a:r>
              <a:rPr lang="sv-SE" dirty="0" err="1"/>
              <a:t>if</a:t>
            </a:r>
            <a:r>
              <a:rPr lang="sv-SE" dirty="0"/>
              <a:t>(age &gt;= 20)</a:t>
            </a:r>
          </a:p>
        </p:txBody>
      </p:sp>
      <p:sp>
        <p:nvSpPr>
          <p:cNvPr id="10" name="textruta 9">
            <a:extLst>
              <a:ext uri="{FF2B5EF4-FFF2-40B4-BE49-F238E27FC236}">
                <a16:creationId xmlns:a16="http://schemas.microsoft.com/office/drawing/2014/main" id="{7ED9B974-CE1C-4F3F-ABD3-6843AE34CD9D}"/>
              </a:ext>
            </a:extLst>
          </p:cNvPr>
          <p:cNvSpPr txBox="1"/>
          <p:nvPr/>
        </p:nvSpPr>
        <p:spPr>
          <a:xfrm>
            <a:off x="247900" y="4760992"/>
            <a:ext cx="29017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000" b="1" dirty="0"/>
              <a:t>So, </a:t>
            </a:r>
            <a:r>
              <a:rPr lang="sv-SE" sz="2000" b="1" dirty="0" err="1"/>
              <a:t>we</a:t>
            </a:r>
            <a:r>
              <a:rPr lang="sv-SE" sz="2000" b="1" dirty="0"/>
              <a:t> </a:t>
            </a:r>
            <a:r>
              <a:rPr lang="sv-SE" sz="2000" b="1" dirty="0" err="1"/>
              <a:t>have</a:t>
            </a:r>
            <a:r>
              <a:rPr lang="sv-SE" sz="2000" b="1" dirty="0"/>
              <a:t> to test for</a:t>
            </a:r>
          </a:p>
        </p:txBody>
      </p:sp>
      <p:sp>
        <p:nvSpPr>
          <p:cNvPr id="11" name="Rektangel 10">
            <a:extLst>
              <a:ext uri="{FF2B5EF4-FFF2-40B4-BE49-F238E27FC236}">
                <a16:creationId xmlns:a16="http://schemas.microsoft.com/office/drawing/2014/main" id="{52BFB7D1-22DF-4E9C-8CE3-4BC8845AE7B4}"/>
              </a:ext>
            </a:extLst>
          </p:cNvPr>
          <p:cNvSpPr/>
          <p:nvPr/>
        </p:nvSpPr>
        <p:spPr>
          <a:xfrm>
            <a:off x="395536" y="5161102"/>
            <a:ext cx="1608133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dirty="0"/>
              <a:t>age &lt; 18</a:t>
            </a:r>
          </a:p>
          <a:p>
            <a:r>
              <a:rPr lang="sv-SE" dirty="0"/>
              <a:t>age = 18</a:t>
            </a:r>
          </a:p>
          <a:p>
            <a:r>
              <a:rPr lang="sv-SE" dirty="0"/>
              <a:t>18 &lt; age &lt; 20</a:t>
            </a:r>
          </a:p>
          <a:p>
            <a:r>
              <a:rPr lang="sv-SE" dirty="0"/>
              <a:t>age = 20</a:t>
            </a:r>
          </a:p>
          <a:p>
            <a:r>
              <a:rPr lang="sv-SE" dirty="0"/>
              <a:t>age &gt; 20</a:t>
            </a:r>
          </a:p>
        </p:txBody>
      </p:sp>
    </p:spTree>
    <p:extLst>
      <p:ext uri="{BB962C8B-B14F-4D97-AF65-F5344CB8AC3E}">
        <p14:creationId xmlns:p14="http://schemas.microsoft.com/office/powerpoint/2010/main" val="4229742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981075"/>
            <a:ext cx="8459787" cy="1025525"/>
          </a:xfrm>
        </p:spPr>
        <p:txBody>
          <a:bodyPr/>
          <a:lstStyle/>
          <a:p>
            <a:r>
              <a:rPr lang="en-US" sz="2800" dirty="0"/>
              <a:t>Example: Legal age for purchasing alcohol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250" y="3861048"/>
            <a:ext cx="8029575" cy="3810000"/>
          </a:xfrm>
        </p:spPr>
        <p:txBody>
          <a:bodyPr/>
          <a:lstStyle/>
          <a:p>
            <a:r>
              <a:rPr lang="en-US" sz="2400" dirty="0"/>
              <a:t>Time-consuming approach</a:t>
            </a:r>
          </a:p>
          <a:p>
            <a:pPr lvl="1"/>
            <a:r>
              <a:rPr lang="en-US" sz="2000" dirty="0"/>
              <a:t>Run your program 5 times:</a:t>
            </a:r>
          </a:p>
          <a:p>
            <a:pPr marL="857250" lvl="2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&gt; java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AllowedPurchaseAlcohol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17</a:t>
            </a:r>
          </a:p>
          <a:p>
            <a:pPr marL="857250" lvl="2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&gt; java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AllowedPurchaseAlcohol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18</a:t>
            </a:r>
          </a:p>
          <a:p>
            <a:pPr marL="857250" lvl="2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&gt; java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AllowedPurchaseAlcohol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19</a:t>
            </a:r>
          </a:p>
          <a:p>
            <a:pPr marL="857250" lvl="2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&gt; java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AllowedPurchaseAlcohol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20</a:t>
            </a:r>
          </a:p>
          <a:p>
            <a:pPr marL="857250" lvl="2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&gt; java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AllowedPurchaseAlcohol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21  </a:t>
            </a:r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82DE14-0267-5B47-8712-AF8DF55B2165}" type="slidenum">
              <a:rPr lang="en-US" altLang="x-none" smtClean="0"/>
              <a:pPr/>
              <a:t>13</a:t>
            </a:fld>
            <a:endParaRPr lang="en-US" altLang="x-none"/>
          </a:p>
        </p:txBody>
      </p:sp>
      <p:sp>
        <p:nvSpPr>
          <p:cNvPr id="5" name="textruta 4">
            <a:extLst>
              <a:ext uri="{FF2B5EF4-FFF2-40B4-BE49-F238E27FC236}">
                <a16:creationId xmlns:a16="http://schemas.microsoft.com/office/drawing/2014/main" id="{92C2386D-A974-45D8-9B15-D5F60A393510}"/>
              </a:ext>
            </a:extLst>
          </p:cNvPr>
          <p:cNvSpPr txBox="1"/>
          <p:nvPr/>
        </p:nvSpPr>
        <p:spPr>
          <a:xfrm>
            <a:off x="467544" y="2046689"/>
            <a:ext cx="29017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000" b="1" dirty="0"/>
              <a:t>So, </a:t>
            </a:r>
            <a:r>
              <a:rPr lang="sv-SE" sz="2000" b="1" dirty="0" err="1"/>
              <a:t>we</a:t>
            </a:r>
            <a:r>
              <a:rPr lang="sv-SE" sz="2000" b="1" dirty="0"/>
              <a:t> </a:t>
            </a:r>
            <a:r>
              <a:rPr lang="sv-SE" sz="2000" b="1" dirty="0" err="1"/>
              <a:t>have</a:t>
            </a:r>
            <a:r>
              <a:rPr lang="sv-SE" sz="2000" b="1" dirty="0"/>
              <a:t> to test for</a:t>
            </a:r>
          </a:p>
        </p:txBody>
      </p:sp>
      <p:sp>
        <p:nvSpPr>
          <p:cNvPr id="6" name="Rektangel 5">
            <a:extLst>
              <a:ext uri="{FF2B5EF4-FFF2-40B4-BE49-F238E27FC236}">
                <a16:creationId xmlns:a16="http://schemas.microsoft.com/office/drawing/2014/main" id="{7E52725A-8207-4728-BFAB-C77116C2041A}"/>
              </a:ext>
            </a:extLst>
          </p:cNvPr>
          <p:cNvSpPr/>
          <p:nvPr/>
        </p:nvSpPr>
        <p:spPr>
          <a:xfrm>
            <a:off x="3606256" y="2046689"/>
            <a:ext cx="1608133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dirty="0"/>
              <a:t>age &lt; 18</a:t>
            </a:r>
          </a:p>
          <a:p>
            <a:r>
              <a:rPr lang="sv-SE" dirty="0"/>
              <a:t>age = 18</a:t>
            </a:r>
          </a:p>
          <a:p>
            <a:r>
              <a:rPr lang="sv-SE" dirty="0"/>
              <a:t>18 &lt; age &lt; 20</a:t>
            </a:r>
          </a:p>
          <a:p>
            <a:r>
              <a:rPr lang="sv-SE" dirty="0"/>
              <a:t>age = 20</a:t>
            </a:r>
          </a:p>
          <a:p>
            <a:r>
              <a:rPr lang="sv-SE" dirty="0"/>
              <a:t>age &gt; 20</a:t>
            </a:r>
          </a:p>
        </p:txBody>
      </p:sp>
    </p:spTree>
    <p:extLst>
      <p:ext uri="{BB962C8B-B14F-4D97-AF65-F5344CB8AC3E}">
        <p14:creationId xmlns:p14="http://schemas.microsoft.com/office/powerpoint/2010/main" val="2969787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858595D8-2F2E-4EA7-9F79-4F786583E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Unit-testing</a:t>
            </a:r>
            <a:r>
              <a:rPr lang="sv-SE" dirty="0"/>
              <a:t> motivation	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66F2A063-2DE2-464D-9D70-2B7C947EC8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 err="1"/>
              <a:t>Unit-testing</a:t>
            </a:r>
            <a:r>
              <a:rPr lang="sv-SE" dirty="0"/>
              <a:t> </a:t>
            </a:r>
            <a:r>
              <a:rPr lang="sv-SE" dirty="0" err="1"/>
              <a:t>runs</a:t>
            </a:r>
            <a:r>
              <a:rPr lang="sv-SE" dirty="0"/>
              <a:t> </a:t>
            </a:r>
            <a:r>
              <a:rPr lang="sv-SE" dirty="0" err="1"/>
              <a:t>your</a:t>
            </a:r>
            <a:r>
              <a:rPr lang="sv-SE" dirty="0"/>
              <a:t> tests </a:t>
            </a:r>
            <a:r>
              <a:rPr lang="sv-SE" dirty="0" err="1"/>
              <a:t>automatically</a:t>
            </a:r>
            <a:endParaRPr lang="sv-SE" dirty="0"/>
          </a:p>
          <a:p>
            <a:pPr lvl="1"/>
            <a:r>
              <a:rPr lang="sv-SE" dirty="0" err="1"/>
              <a:t>Write</a:t>
            </a:r>
            <a:r>
              <a:rPr lang="sv-SE" dirty="0"/>
              <a:t> the tests </a:t>
            </a:r>
            <a:r>
              <a:rPr lang="sv-SE" dirty="0" err="1"/>
              <a:t>once</a:t>
            </a:r>
            <a:endParaRPr lang="sv-SE" dirty="0"/>
          </a:p>
          <a:p>
            <a:pPr lvl="1"/>
            <a:r>
              <a:rPr lang="sv-SE" dirty="0"/>
              <a:t>Test </a:t>
            </a:r>
            <a:r>
              <a:rPr lang="sv-SE" dirty="0" err="1"/>
              <a:t>often</a:t>
            </a:r>
            <a:r>
              <a:rPr lang="sv-SE" dirty="0"/>
              <a:t>, </a:t>
            </a:r>
            <a:r>
              <a:rPr lang="sv-SE" dirty="0" err="1"/>
              <a:t>run</a:t>
            </a:r>
            <a:r>
              <a:rPr lang="sv-SE" dirty="0"/>
              <a:t> in the </a:t>
            </a:r>
            <a:r>
              <a:rPr lang="sv-SE" dirty="0" err="1"/>
              <a:t>background</a:t>
            </a:r>
            <a:endParaRPr lang="sv-SE" dirty="0"/>
          </a:p>
          <a:p>
            <a:pPr lvl="1"/>
            <a:endParaRPr lang="sv-SE" dirty="0"/>
          </a:p>
        </p:txBody>
      </p:sp>
      <p:sp>
        <p:nvSpPr>
          <p:cNvPr id="4" name="Platshållare för bildnummer 3">
            <a:extLst>
              <a:ext uri="{FF2B5EF4-FFF2-40B4-BE49-F238E27FC236}">
                <a16:creationId xmlns:a16="http://schemas.microsoft.com/office/drawing/2014/main" id="{72BB9C49-CB5A-45D5-ADA4-84D639855D3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82DE14-0267-5B47-8712-AF8DF55B2165}" type="slidenum">
              <a:rPr lang="en-US" altLang="x-none" smtClean="0"/>
              <a:pPr/>
              <a:t>14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1874325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DB75146B-6F25-4FF3-B02B-5B26D1DFF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Requirements</a:t>
            </a:r>
            <a:r>
              <a:rPr lang="sv-SE" dirty="0"/>
              <a:t> for </a:t>
            </a:r>
            <a:r>
              <a:rPr lang="sv-SE" dirty="0" err="1"/>
              <a:t>unit-testing</a:t>
            </a:r>
            <a:endParaRPr lang="sv-SE" dirty="0"/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6B64390E-01AF-418E-B5DC-3B7D1D1666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sz="2400" dirty="0" err="1"/>
              <a:t>Consistency</a:t>
            </a:r>
            <a:r>
              <a:rPr lang="sv-SE" sz="2400" dirty="0"/>
              <a:t> </a:t>
            </a:r>
            <a:r>
              <a:rPr lang="sv-SE" sz="2400" dirty="0" err="1"/>
              <a:t>regarding</a:t>
            </a:r>
            <a:r>
              <a:rPr lang="sv-SE" sz="2400" dirty="0"/>
              <a:t> input </a:t>
            </a:r>
            <a:r>
              <a:rPr lang="sv-SE" sz="2400" dirty="0">
                <a:sym typeface="Wingdings" panose="05000000000000000000" pitchFamily="2" charset="2"/>
              </a:rPr>
              <a:t> </a:t>
            </a:r>
            <a:r>
              <a:rPr lang="sv-SE" sz="2400" dirty="0" err="1">
                <a:sym typeface="Wingdings" panose="05000000000000000000" pitchFamily="2" charset="2"/>
              </a:rPr>
              <a:t>expected</a:t>
            </a:r>
            <a:r>
              <a:rPr lang="sv-SE" sz="2400" dirty="0">
                <a:sym typeface="Wingdings" panose="05000000000000000000" pitchFamily="2" charset="2"/>
              </a:rPr>
              <a:t> output</a:t>
            </a:r>
          </a:p>
          <a:p>
            <a:r>
              <a:rPr lang="sv-SE" sz="2400" dirty="0" err="1"/>
              <a:t>Ability</a:t>
            </a:r>
            <a:r>
              <a:rPr lang="sv-SE" sz="2400" dirty="0"/>
              <a:t> to </a:t>
            </a:r>
            <a:r>
              <a:rPr lang="sv-SE" sz="2400" dirty="0" err="1"/>
              <a:t>compare</a:t>
            </a:r>
            <a:r>
              <a:rPr lang="sv-SE" sz="2400" dirty="0"/>
              <a:t> output and </a:t>
            </a:r>
            <a:r>
              <a:rPr lang="sv-SE" sz="2400" dirty="0" err="1"/>
              <a:t>expectation</a:t>
            </a:r>
            <a:endParaRPr lang="sv-SE" sz="2400" dirty="0"/>
          </a:p>
          <a:p>
            <a:r>
              <a:rPr lang="sv-SE" sz="2400" dirty="0" err="1"/>
              <a:t>Primitiveness</a:t>
            </a:r>
            <a:r>
              <a:rPr lang="sv-SE" sz="2400" dirty="0"/>
              <a:t> (</a:t>
            </a:r>
            <a:r>
              <a:rPr lang="sv-SE" sz="2400" dirty="0" err="1"/>
              <a:t>one</a:t>
            </a:r>
            <a:r>
              <a:rPr lang="sv-SE" sz="2400" dirty="0"/>
              <a:t> </a:t>
            </a:r>
            <a:r>
              <a:rPr lang="sv-SE" sz="2400" dirty="0" err="1"/>
              <a:t>function</a:t>
            </a:r>
            <a:r>
              <a:rPr lang="sv-SE" sz="2400" dirty="0"/>
              <a:t> </a:t>
            </a:r>
            <a:r>
              <a:rPr lang="sv-SE" sz="2400" dirty="0" err="1"/>
              <a:t>focuses</a:t>
            </a:r>
            <a:r>
              <a:rPr lang="sv-SE" sz="2400" dirty="0"/>
              <a:t> on </a:t>
            </a:r>
            <a:r>
              <a:rPr lang="sv-SE" sz="2400" dirty="0" err="1"/>
              <a:t>one</a:t>
            </a:r>
            <a:r>
              <a:rPr lang="sv-SE" sz="2400" dirty="0"/>
              <a:t> </a:t>
            </a:r>
            <a:r>
              <a:rPr lang="sv-SE" sz="2400" dirty="0" err="1"/>
              <a:t>thing</a:t>
            </a:r>
            <a:r>
              <a:rPr lang="sv-SE" sz="2400" dirty="0"/>
              <a:t>)</a:t>
            </a:r>
          </a:p>
        </p:txBody>
      </p:sp>
      <p:sp>
        <p:nvSpPr>
          <p:cNvPr id="4" name="Platshållare för bildnummer 3">
            <a:extLst>
              <a:ext uri="{FF2B5EF4-FFF2-40B4-BE49-F238E27FC236}">
                <a16:creationId xmlns:a16="http://schemas.microsoft.com/office/drawing/2014/main" id="{DCF64309-9D2B-4736-A21B-A5BE99509C9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82DE14-0267-5B47-8712-AF8DF55B2165}" type="slidenum">
              <a:rPr lang="en-US" altLang="x-none" smtClean="0"/>
              <a:pPr/>
              <a:t>15</a:t>
            </a:fld>
            <a:endParaRPr lang="en-US" altLang="x-non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38FAEA-715F-CE48-8194-3C5EC9DCDE5E}"/>
              </a:ext>
            </a:extLst>
          </p:cNvPr>
          <p:cNvSpPr txBox="1"/>
          <p:nvPr/>
        </p:nvSpPr>
        <p:spPr>
          <a:xfrm>
            <a:off x="1259632" y="4509120"/>
            <a:ext cx="404053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/>
              <a:t>Private </a:t>
            </a:r>
            <a:r>
              <a:rPr lang="sv-SE" dirty="0" err="1"/>
              <a:t>boolean</a:t>
            </a:r>
            <a:r>
              <a:rPr lang="sv-SE" dirty="0"/>
              <a:t> </a:t>
            </a:r>
            <a:r>
              <a:rPr lang="sv-SE" dirty="0" err="1"/>
              <a:t>checkAvailable</a:t>
            </a:r>
            <a:r>
              <a:rPr lang="sv-SE" dirty="0"/>
              <a:t>(x, y) {</a:t>
            </a:r>
          </a:p>
          <a:p>
            <a:r>
              <a:rPr lang="sv-SE" dirty="0"/>
              <a:t>   </a:t>
            </a:r>
            <a:r>
              <a:rPr lang="sv-SE" dirty="0" err="1"/>
              <a:t>if</a:t>
            </a:r>
            <a:r>
              <a:rPr lang="sv-SE" dirty="0"/>
              <a:t>(</a:t>
            </a:r>
            <a:r>
              <a:rPr lang="sv-SE" dirty="0" err="1"/>
              <a:t>rute.equals</a:t>
            </a:r>
            <a:r>
              <a:rPr lang="sv-SE" dirty="0"/>
              <a:t>(” ”){</a:t>
            </a:r>
          </a:p>
          <a:p>
            <a:r>
              <a:rPr lang="sv-SE" dirty="0"/>
              <a:t>       </a:t>
            </a:r>
            <a:r>
              <a:rPr lang="sv-SE" dirty="0" err="1"/>
              <a:t>return</a:t>
            </a:r>
            <a:r>
              <a:rPr lang="sv-SE" dirty="0"/>
              <a:t> </a:t>
            </a:r>
            <a:r>
              <a:rPr lang="sv-SE" dirty="0" err="1"/>
              <a:t>true</a:t>
            </a:r>
            <a:endParaRPr lang="sv-SE" dirty="0"/>
          </a:p>
          <a:p>
            <a:r>
              <a:rPr lang="sv-SE" dirty="0"/>
              <a:t>   }</a:t>
            </a:r>
          </a:p>
          <a:p>
            <a:r>
              <a:rPr lang="sv-SE" dirty="0"/>
              <a:t>       </a:t>
            </a:r>
            <a:r>
              <a:rPr lang="sv-SE" dirty="0" err="1"/>
              <a:t>return</a:t>
            </a:r>
            <a:r>
              <a:rPr lang="sv-SE" dirty="0"/>
              <a:t> </a:t>
            </a:r>
            <a:r>
              <a:rPr lang="sv-SE" dirty="0" err="1"/>
              <a:t>false</a:t>
            </a:r>
            <a:r>
              <a:rPr lang="sv-SE" dirty="0"/>
              <a:t>;</a:t>
            </a:r>
          </a:p>
          <a:p>
            <a:r>
              <a:rPr lang="sv-SE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3513445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93FB47-1B1B-4E43-9FB3-EA4435898D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Assertions</a:t>
            </a:r>
            <a:endParaRPr lang="sv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C97483-B2D1-B54C-9152-2539E69EEE8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82DE14-0267-5B47-8712-AF8DF55B2165}" type="slidenum">
              <a:rPr lang="en-US" altLang="x-none" smtClean="0"/>
              <a:pPr/>
              <a:t>16</a:t>
            </a:fld>
            <a:endParaRPr lang="en-US" altLang="x-none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80FF159F-9173-4548-8A07-DABC5F3302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63888" y="2636912"/>
            <a:ext cx="2209800" cy="609600"/>
          </a:xfrm>
          <a:prstGeom prst="rect">
            <a:avLst/>
          </a:prstGeom>
          <a:solidFill>
            <a:schemeClr val="tx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sv-SE" dirty="0">
                <a:solidFill>
                  <a:schemeClr val="bg1"/>
                </a:solidFill>
              </a:rPr>
              <a:t>Black box</a:t>
            </a:r>
          </a:p>
        </p:txBody>
      </p:sp>
      <p:sp>
        <p:nvSpPr>
          <p:cNvPr id="6" name="Text Box 4">
            <a:extLst>
              <a:ext uri="{FF2B5EF4-FFF2-40B4-BE49-F238E27FC236}">
                <a16:creationId xmlns:a16="http://schemas.microsoft.com/office/drawing/2014/main" id="{C1DF9A65-7233-484E-BBCD-9CCBE58A15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3488" y="2771234"/>
            <a:ext cx="2224088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en-US" altLang="sv-SE" i="1" dirty="0"/>
              <a:t>… requirements</a:t>
            </a:r>
          </a:p>
        </p:txBody>
      </p:sp>
      <p:sp>
        <p:nvSpPr>
          <p:cNvPr id="7" name="Text Box 5">
            <a:extLst>
              <a:ext uri="{FF2B5EF4-FFF2-40B4-BE49-F238E27FC236}">
                <a16:creationId xmlns:a16="http://schemas.microsoft.com/office/drawing/2014/main" id="{7F87C518-3704-9E4B-B6A5-B605BC3BF6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34088" y="2666256"/>
            <a:ext cx="2333625" cy="9400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r">
              <a:lnSpc>
                <a:spcPct val="40000"/>
              </a:lnSpc>
              <a:spcBef>
                <a:spcPct val="50000"/>
              </a:spcBef>
            </a:pPr>
            <a:r>
              <a:rPr lang="en-US" altLang="sv-SE" i="1" dirty="0"/>
              <a:t>Actual </a:t>
            </a:r>
            <a:r>
              <a:rPr lang="en-US" altLang="sv-SE" dirty="0"/>
              <a:t>output</a:t>
            </a:r>
            <a:endParaRPr lang="en-US" altLang="sv-SE" i="1" dirty="0"/>
          </a:p>
          <a:p>
            <a:pPr algn="r">
              <a:lnSpc>
                <a:spcPct val="40000"/>
              </a:lnSpc>
              <a:spcBef>
                <a:spcPct val="50000"/>
              </a:spcBef>
            </a:pPr>
            <a:r>
              <a:rPr lang="en-US" altLang="sv-SE" dirty="0"/>
              <a:t>compared with</a:t>
            </a:r>
            <a:r>
              <a:rPr lang="en-US" altLang="sv-SE" i="1" dirty="0"/>
              <a:t> </a:t>
            </a:r>
          </a:p>
          <a:p>
            <a:pPr algn="r">
              <a:lnSpc>
                <a:spcPct val="40000"/>
              </a:lnSpc>
              <a:spcBef>
                <a:spcPct val="50000"/>
              </a:spcBef>
            </a:pPr>
            <a:r>
              <a:rPr lang="en-US" altLang="sv-SE" i="1" dirty="0"/>
              <a:t>required </a:t>
            </a:r>
            <a:r>
              <a:rPr lang="en-US" altLang="sv-SE" dirty="0"/>
              <a:t>output</a:t>
            </a:r>
          </a:p>
        </p:txBody>
      </p:sp>
      <p:cxnSp>
        <p:nvCxnSpPr>
          <p:cNvPr id="8" name="AutoShape 26">
            <a:extLst>
              <a:ext uri="{FF2B5EF4-FFF2-40B4-BE49-F238E27FC236}">
                <a16:creationId xmlns:a16="http://schemas.microsoft.com/office/drawing/2014/main" id="{E06BF2F1-1852-EC4A-B38A-8440C163AC30}"/>
              </a:ext>
            </a:extLst>
          </p:cNvPr>
          <p:cNvCxnSpPr>
            <a:cxnSpLocks noChangeShapeType="1"/>
            <a:endCxn id="5" idx="1"/>
          </p:cNvCxnSpPr>
          <p:nvPr/>
        </p:nvCxnSpPr>
        <p:spPr bwMode="auto">
          <a:xfrm>
            <a:off x="2587576" y="2941712"/>
            <a:ext cx="976312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" name="AutoShape 27">
            <a:extLst>
              <a:ext uri="{FF2B5EF4-FFF2-40B4-BE49-F238E27FC236}">
                <a16:creationId xmlns:a16="http://schemas.microsoft.com/office/drawing/2014/main" id="{1D79743B-BC10-3645-A175-8F537BFCA1A7}"/>
              </a:ext>
            </a:extLst>
          </p:cNvPr>
          <p:cNvCxnSpPr>
            <a:cxnSpLocks noChangeShapeType="1"/>
            <a:stCxn id="5" idx="3"/>
          </p:cNvCxnSpPr>
          <p:nvPr/>
        </p:nvCxnSpPr>
        <p:spPr bwMode="auto">
          <a:xfrm>
            <a:off x="5773688" y="2941712"/>
            <a:ext cx="660400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555509A-867D-664A-8EB8-E8AE03A25D0C}"/>
              </a:ext>
            </a:extLst>
          </p:cNvPr>
          <p:cNvSpPr txBox="1"/>
          <p:nvPr/>
        </p:nvSpPr>
        <p:spPr>
          <a:xfrm>
            <a:off x="876724" y="3704810"/>
            <a:ext cx="758412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sv-SE" sz="3200" dirty="0"/>
              <a:t>”</a:t>
            </a:r>
            <a:r>
              <a:rPr lang="sv-SE" sz="3200" dirty="0" err="1"/>
              <a:t>Assertion</a:t>
            </a:r>
            <a:r>
              <a:rPr lang="sv-SE" sz="3200" dirty="0"/>
              <a:t>”</a:t>
            </a:r>
          </a:p>
          <a:p>
            <a:pPr algn="ctr"/>
            <a:r>
              <a:rPr lang="sv-SE" sz="3200" dirty="0" err="1"/>
              <a:t>assertEquals</a:t>
            </a:r>
            <a:r>
              <a:rPr lang="sv-SE" sz="3200" dirty="0"/>
              <a:t>(</a:t>
            </a:r>
            <a:r>
              <a:rPr lang="sv-SE" sz="3200" dirty="0" err="1"/>
              <a:t>requirement</a:t>
            </a:r>
            <a:r>
              <a:rPr lang="sv-SE" sz="3200" dirty="0"/>
              <a:t>, </a:t>
            </a:r>
            <a:r>
              <a:rPr lang="sv-SE" sz="3200" dirty="0" err="1"/>
              <a:t>actual</a:t>
            </a:r>
            <a:r>
              <a:rPr lang="sv-SE" sz="3200" dirty="0"/>
              <a:t> output)</a:t>
            </a:r>
          </a:p>
        </p:txBody>
      </p:sp>
    </p:spTree>
    <p:extLst>
      <p:ext uri="{BB962C8B-B14F-4D97-AF65-F5344CB8AC3E}">
        <p14:creationId xmlns:p14="http://schemas.microsoft.com/office/powerpoint/2010/main" val="1710509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pPr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GB" dirty="0"/>
              <a:t>Capture Replay Tools</a:t>
            </a:r>
          </a:p>
        </p:txBody>
      </p:sp>
      <p:sp>
        <p:nvSpPr>
          <p:cNvPr id="23554" name="Rectangle 2"/>
          <p:cNvSpPr>
            <a:spLocks noGrp="1" noChangeArrowheads="1"/>
          </p:cNvSpPr>
          <p:nvPr>
            <p:ph idx="1"/>
          </p:nvPr>
        </p:nvSpPr>
        <p:spPr>
          <a:ln/>
        </p:spPr>
        <p:txBody>
          <a:bodyPr/>
          <a:lstStyle/>
          <a:p>
            <a:pPr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GB"/>
              <a:t>Common way to automate: </a:t>
            </a:r>
            <a:r>
              <a:rPr lang="en-GB" altLang="en-GB"/>
              <a:t>“</a:t>
            </a:r>
            <a:r>
              <a:rPr lang="en-GB"/>
              <a:t>GUI level macro recorders</a:t>
            </a:r>
            <a:r>
              <a:rPr lang="en-GB" altLang="en-GB"/>
              <a:t>”</a:t>
            </a:r>
            <a:endParaRPr lang="en-GB"/>
          </a:p>
          <a:p>
            <a:pPr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GB"/>
              <a:t>Scripting language – often Basic or Custom</a:t>
            </a:r>
          </a:p>
          <a:p>
            <a:pPr lvl="1"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GB"/>
              <a:t>GetEdit(), SetEdit(), ClickButton() etc.</a:t>
            </a:r>
          </a:p>
          <a:p>
            <a:pPr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GB"/>
              <a:t>Often give quick and easy results</a:t>
            </a:r>
          </a:p>
          <a:p>
            <a:pPr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GB"/>
              <a:t>Common problems:</a:t>
            </a:r>
          </a:p>
          <a:p>
            <a:pPr lvl="1"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GB"/>
              <a:t>Test maintenance</a:t>
            </a:r>
          </a:p>
          <a:p>
            <a:pPr lvl="1"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GB"/>
              <a:t>Test flakiness</a:t>
            </a:r>
          </a:p>
        </p:txBody>
      </p:sp>
    </p:spTree>
    <p:extLst>
      <p:ext uri="{BB962C8B-B14F-4D97-AF65-F5344CB8AC3E}">
        <p14:creationId xmlns:p14="http://schemas.microsoft.com/office/powerpoint/2010/main" val="375605559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C2261C-BECA-AB49-AEA0-4023B2B247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sv-SE"/>
          </a:p>
        </p:txBody>
      </p:sp>
      <p:pic>
        <p:nvPicPr>
          <p:cNvPr id="5" name="Create UI tests with Espresso Test Recorder.mp4">
            <a:hlinkClick r:id="" action="ppaction://media"/>
            <a:extLst>
              <a:ext uri="{FF2B5EF4-FFF2-40B4-BE49-F238E27FC236}">
                <a16:creationId xmlns:a16="http://schemas.microsoft.com/office/drawing/2014/main" id="{8DA39565-50B5-8F47-866B-8A797234E500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124744"/>
            <a:ext cx="9132513" cy="5136639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2E58D3-5DC9-294B-8189-BF3E743EF34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82DE14-0267-5B47-8712-AF8DF55B2165}" type="slidenum">
              <a:rPr lang="en-US" altLang="x-none" smtClean="0"/>
              <a:pPr/>
              <a:t>18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848978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704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FC38AD6C-BAFF-C64D-90DA-63D05122C38C}" type="slidenum">
              <a:rPr lang="en-US" altLang="x-none" sz="1400">
                <a:latin typeface="Arial Black" charset="0"/>
              </a:rPr>
              <a:pPr eaLnBrk="1" hangingPunct="1"/>
              <a:t>19</a:t>
            </a:fld>
            <a:endParaRPr lang="en-US" altLang="x-none" sz="1400">
              <a:latin typeface="Arial Black" charset="0"/>
            </a:endParaRPr>
          </a:p>
        </p:txBody>
      </p:sp>
      <p:pic>
        <p:nvPicPr>
          <p:cNvPr id="20482" name="Picture 4" descr="Screen Shot 2016-09-23 at 01.17.3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38" y="-12700"/>
            <a:ext cx="5080000" cy="443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3" name="Picture 5" descr="Screen Shot 2016-09-23 at 01.17.4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9800" y="4114800"/>
            <a:ext cx="56642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84" name="TextBox 6"/>
          <p:cNvSpPr txBox="1">
            <a:spLocks noChangeArrowheads="1"/>
          </p:cNvSpPr>
          <p:nvPr/>
        </p:nvSpPr>
        <p:spPr bwMode="auto">
          <a:xfrm>
            <a:off x="6156325" y="549275"/>
            <a:ext cx="1724025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4800" b="1"/>
              <a:t>JUnit</a:t>
            </a:r>
          </a:p>
        </p:txBody>
      </p:sp>
    </p:spTree>
    <p:extLst>
      <p:ext uri="{BB962C8B-B14F-4D97-AF65-F5344CB8AC3E}">
        <p14:creationId xmlns:p14="http://schemas.microsoft.com/office/powerpoint/2010/main" val="25842373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684213" y="1700213"/>
            <a:ext cx="7772400" cy="1871662"/>
          </a:xfrm>
        </p:spPr>
        <p:txBody>
          <a:bodyPr/>
          <a:lstStyle/>
          <a:p>
            <a:pPr algn="ctr"/>
            <a:r>
              <a:rPr lang="en-US" altLang="x-none" dirty="0">
                <a:ea typeface="ＭＳ Ｐゴシック" charset="-128"/>
              </a:rPr>
              <a:t>Unit Testing</a:t>
            </a:r>
            <a:endParaRPr lang="en-US" altLang="x-none" sz="3200" dirty="0">
              <a:ea typeface="ＭＳ Ｐゴシック" charset="-128"/>
            </a:endParaRPr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1331913" y="3284538"/>
            <a:ext cx="6400800" cy="914400"/>
          </a:xfrm>
        </p:spPr>
        <p:txBody>
          <a:bodyPr/>
          <a:lstStyle/>
          <a:p>
            <a:r>
              <a:rPr lang="en-US" altLang="x-none">
                <a:ea typeface="ＭＳ Ｐゴシック" charset="-128"/>
              </a:rPr>
              <a:t>Teacher: Josef Hallberg</a:t>
            </a:r>
          </a:p>
        </p:txBody>
      </p:sp>
      <p:sp>
        <p:nvSpPr>
          <p:cNvPr id="17411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7010400" y="6381750"/>
            <a:ext cx="2133600" cy="4762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552699D3-9583-6B4B-A725-E6C8631F22A5}" type="slidenum">
              <a:rPr lang="en-US" altLang="x-none" sz="1400">
                <a:latin typeface="Arial Black" charset="0"/>
              </a:rPr>
              <a:pPr eaLnBrk="1" hangingPunct="1"/>
              <a:t>2</a:t>
            </a:fld>
            <a:endParaRPr lang="en-US" altLang="x-none" sz="1400">
              <a:latin typeface="Arial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13040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>
                <a:ea typeface="ＭＳ Ｐゴシック" charset="-128"/>
              </a:rPr>
              <a:t>JUnit Annotations</a:t>
            </a:r>
          </a:p>
        </p:txBody>
      </p:sp>
      <p:sp>
        <p:nvSpPr>
          <p:cNvPr id="21506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789C9E06-4B58-674D-BE72-7BC360A83CFB}" type="slidenum">
              <a:rPr lang="en-US" altLang="x-none" sz="1400">
                <a:latin typeface="Arial Black" charset="0"/>
              </a:rPr>
              <a:pPr eaLnBrk="1" hangingPunct="1"/>
              <a:t>20</a:t>
            </a:fld>
            <a:endParaRPr lang="en-US" altLang="x-none" sz="1400">
              <a:latin typeface="Arial Black" charset="0"/>
            </a:endParaRPr>
          </a:p>
        </p:txBody>
      </p:sp>
      <p:pic>
        <p:nvPicPr>
          <p:cNvPr id="21507" name="Picture 5" descr="Screen Shot 2016-09-22 at 16.58.2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24075"/>
            <a:ext cx="9144000" cy="4760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154098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20713"/>
            <a:ext cx="7920037" cy="1025525"/>
          </a:xfrm>
        </p:spPr>
        <p:txBody>
          <a:bodyPr/>
          <a:lstStyle/>
          <a:p>
            <a:r>
              <a:rPr lang="en-US" altLang="x-none">
                <a:ea typeface="ＭＳ Ｐゴシック" charset="-128"/>
              </a:rPr>
              <a:t>JUnit Assertions</a:t>
            </a:r>
          </a:p>
        </p:txBody>
      </p:sp>
      <p:sp>
        <p:nvSpPr>
          <p:cNvPr id="22530" name="Slide Number Placeholder 2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4E0C585A-A305-F340-AC56-DE753E7E99DD}" type="slidenum">
              <a:rPr lang="en-US" altLang="x-none" sz="1400">
                <a:latin typeface="Arial Black" charset="0"/>
              </a:rPr>
              <a:pPr eaLnBrk="1" hangingPunct="1"/>
              <a:t>21</a:t>
            </a:fld>
            <a:endParaRPr lang="en-US" altLang="x-none" sz="1400">
              <a:latin typeface="Arial Black" charset="0"/>
            </a:endParaRPr>
          </a:p>
        </p:txBody>
      </p:sp>
      <p:pic>
        <p:nvPicPr>
          <p:cNvPr id="22531" name="Picture 3" descr="Screen Shot 2016-09-22 at 16.58.4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00188"/>
            <a:ext cx="9144000" cy="538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94234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98599-2B1D-CF42-A2C4-219B10221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assertSame</a:t>
            </a:r>
            <a:r>
              <a:rPr lang="sv-SE" dirty="0"/>
              <a:t> / </a:t>
            </a:r>
            <a:r>
              <a:rPr lang="sv-SE" dirty="0" err="1"/>
              <a:t>assertEquals</a:t>
            </a:r>
            <a:endParaRPr lang="sv-SE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971064-12ED-4847-A348-2675EBBF7F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 err="1"/>
              <a:t>assertSame</a:t>
            </a:r>
            <a:r>
              <a:rPr lang="sv-SE" dirty="0"/>
              <a:t> </a:t>
            </a:r>
            <a:r>
              <a:rPr lang="sv-SE" dirty="0" err="1"/>
              <a:t>compares</a:t>
            </a:r>
            <a:r>
              <a:rPr lang="sv-SE" dirty="0"/>
              <a:t> </a:t>
            </a:r>
            <a:r>
              <a:rPr lang="sv-SE" dirty="0" err="1"/>
              <a:t>references</a:t>
            </a:r>
            <a:endParaRPr lang="sv-SE" dirty="0"/>
          </a:p>
          <a:p>
            <a:r>
              <a:rPr lang="sv-SE" dirty="0" err="1"/>
              <a:t>assertEquals</a:t>
            </a:r>
            <a:r>
              <a:rPr lang="sv-SE" dirty="0"/>
              <a:t> </a:t>
            </a:r>
            <a:r>
              <a:rPr lang="sv-SE" dirty="0" err="1"/>
              <a:t>runs</a:t>
            </a:r>
            <a:r>
              <a:rPr lang="sv-SE" dirty="0"/>
              <a:t> the </a:t>
            </a:r>
            <a:r>
              <a:rPr lang="sv-SE" dirty="0" err="1"/>
              <a:t>equals</a:t>
            </a:r>
            <a:r>
              <a:rPr lang="sv-SE" dirty="0"/>
              <a:t> </a:t>
            </a:r>
            <a:r>
              <a:rPr lang="sv-SE" dirty="0" err="1"/>
              <a:t>method</a:t>
            </a:r>
            <a:r>
              <a:rPr lang="sv-SE" dirty="0"/>
              <a:t> to </a:t>
            </a:r>
            <a:r>
              <a:rPr lang="sv-SE" dirty="0" err="1"/>
              <a:t>compare</a:t>
            </a:r>
            <a:endParaRPr lang="sv-SE" dirty="0"/>
          </a:p>
          <a:p>
            <a:pPr lvl="1"/>
            <a:r>
              <a:rPr lang="sv-SE" dirty="0" err="1"/>
              <a:t>Example</a:t>
            </a:r>
            <a:r>
              <a:rPr lang="sv-SE" dirty="0"/>
              <a:t>: </a:t>
            </a:r>
            <a:r>
              <a:rPr lang="sv-SE" dirty="0" err="1"/>
              <a:t>String.equals</a:t>
            </a:r>
            <a:endParaRPr lang="sv-SE" dirty="0"/>
          </a:p>
          <a:p>
            <a:pPr lvl="1"/>
            <a:r>
              <a:rPr lang="sv-SE" dirty="0">
                <a:hlinkClick r:id="rId2"/>
              </a:rPr>
              <a:t>https://docs.oracle.com/javase/9/docs/api/java/lang/String.html</a:t>
            </a:r>
            <a:endParaRPr lang="sv-SE" dirty="0"/>
          </a:p>
          <a:p>
            <a:r>
              <a:rPr lang="sv-SE" dirty="0"/>
              <a:t>If the </a:t>
            </a:r>
            <a:r>
              <a:rPr lang="sv-SE" dirty="0" err="1"/>
              <a:t>equals</a:t>
            </a:r>
            <a:r>
              <a:rPr lang="sv-SE" dirty="0"/>
              <a:t> </a:t>
            </a:r>
            <a:r>
              <a:rPr lang="sv-SE" dirty="0" err="1"/>
              <a:t>method</a:t>
            </a:r>
            <a:r>
              <a:rPr lang="sv-SE" dirty="0"/>
              <a:t> is not </a:t>
            </a:r>
            <a:r>
              <a:rPr lang="sv-SE" dirty="0" err="1"/>
              <a:t>overriden</a:t>
            </a:r>
            <a:r>
              <a:rPr lang="sv-SE" dirty="0"/>
              <a:t> in the </a:t>
            </a:r>
            <a:r>
              <a:rPr lang="sv-SE" dirty="0" err="1"/>
              <a:t>classes</a:t>
            </a:r>
            <a:r>
              <a:rPr lang="sv-SE" dirty="0"/>
              <a:t> </a:t>
            </a:r>
            <a:r>
              <a:rPr lang="sv-SE" dirty="0" err="1"/>
              <a:t>you</a:t>
            </a:r>
            <a:r>
              <a:rPr lang="sv-SE" dirty="0"/>
              <a:t> </a:t>
            </a:r>
            <a:r>
              <a:rPr lang="sv-SE" dirty="0" err="1"/>
              <a:t>wish</a:t>
            </a:r>
            <a:r>
              <a:rPr lang="sv-SE" dirty="0"/>
              <a:t> to </a:t>
            </a:r>
            <a:r>
              <a:rPr lang="sv-SE" dirty="0" err="1"/>
              <a:t>compare</a:t>
            </a:r>
            <a:r>
              <a:rPr lang="sv-SE" dirty="0"/>
              <a:t>, </a:t>
            </a:r>
            <a:r>
              <a:rPr lang="sv-SE" dirty="0" err="1"/>
              <a:t>then</a:t>
            </a:r>
            <a:r>
              <a:rPr lang="sv-SE" dirty="0"/>
              <a:t> </a:t>
            </a:r>
            <a:r>
              <a:rPr lang="sv-SE" dirty="0" err="1"/>
              <a:t>assertSame</a:t>
            </a:r>
            <a:r>
              <a:rPr lang="sv-SE" dirty="0"/>
              <a:t> and </a:t>
            </a:r>
            <a:r>
              <a:rPr lang="sv-SE" dirty="0" err="1"/>
              <a:t>assertEquals</a:t>
            </a:r>
            <a:r>
              <a:rPr lang="sv-SE" dirty="0"/>
              <a:t> </a:t>
            </a:r>
            <a:r>
              <a:rPr lang="sv-SE" dirty="0" err="1"/>
              <a:t>work</a:t>
            </a:r>
            <a:r>
              <a:rPr lang="sv-SE" dirty="0"/>
              <a:t> the same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55AE075-77E5-6F4D-B75A-E3B4471A266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857FAD-5835-874A-B858-0B7603C40C5E}" type="slidenum">
              <a:rPr lang="en-US" altLang="x-none" smtClean="0"/>
              <a:pPr/>
              <a:t>22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8422040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>
                <a:ea typeface="ＭＳ Ｐゴシック" charset="-128"/>
              </a:rPr>
              <a:t>JUnit assertion methods</a:t>
            </a:r>
          </a:p>
        </p:txBody>
      </p:sp>
      <p:sp>
        <p:nvSpPr>
          <p:cNvPr id="23554" name="Slide Number Placeholder 2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945" tIns="41473" rIns="82945" bIns="41473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77B4A9EE-FA94-424B-A7E6-240BEC3C6071}" type="slidenum">
              <a:rPr lang="en-US" altLang="x-none" sz="1400">
                <a:latin typeface="Arial Black" charset="0"/>
              </a:rPr>
              <a:pPr eaLnBrk="1" hangingPunct="1"/>
              <a:t>23</a:t>
            </a:fld>
            <a:endParaRPr lang="en-US" altLang="x-none" sz="1400">
              <a:latin typeface="Arial Black" charset="0"/>
            </a:endParaRP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720725" y="5476875"/>
            <a:ext cx="8604250" cy="400050"/>
          </a:xfrm>
        </p:spPr>
        <p:txBody>
          <a:bodyPr>
            <a:spAutoFit/>
          </a:bodyPr>
          <a:lstStyle/>
          <a:p>
            <a:r>
              <a:rPr lang="en-US" altLang="x-none" sz="2000">
                <a:ea typeface="ＭＳ Ｐゴシック" charset="-128"/>
              </a:rPr>
              <a:t>Can add a failure message: </a:t>
            </a:r>
            <a:r>
              <a:rPr lang="en-US" altLang="x-none" sz="1400">
                <a:latin typeface="Courier New" charset="0"/>
                <a:ea typeface="ＭＳ Ｐゴシック" charset="-128"/>
              </a:rPr>
              <a:t>assertNull(</a:t>
            </a:r>
            <a:r>
              <a:rPr lang="en-US" altLang="en-US" sz="1400">
                <a:latin typeface="Courier New" charset="0"/>
                <a:ea typeface="ＭＳ Ｐゴシック" charset="-128"/>
              </a:rPr>
              <a:t>“</a:t>
            </a:r>
            <a:r>
              <a:rPr lang="en-US" altLang="ja-JP" sz="1400">
                <a:latin typeface="Courier New" charset="0"/>
                <a:ea typeface="ＭＳ Ｐゴシック" charset="-128"/>
              </a:rPr>
              <a:t>Ptr isn</a:t>
            </a:r>
            <a:r>
              <a:rPr lang="en-US" altLang="en-US" sz="1400">
                <a:latin typeface="Courier New" charset="0"/>
                <a:ea typeface="ＭＳ Ｐゴシック" charset="-128"/>
              </a:rPr>
              <a:t>’</a:t>
            </a:r>
            <a:r>
              <a:rPr lang="en-US" altLang="ja-JP" sz="1400">
                <a:latin typeface="Courier New" charset="0"/>
                <a:ea typeface="ＭＳ Ｐゴシック" charset="-128"/>
              </a:rPr>
              <a:t>t null", value)</a:t>
            </a:r>
            <a:endParaRPr lang="en-US" altLang="x-none" sz="1400">
              <a:latin typeface="Courier New" charset="0"/>
              <a:ea typeface="ＭＳ Ｐゴシック" charset="-128"/>
            </a:endParaRPr>
          </a:p>
        </p:txBody>
      </p:sp>
      <p:graphicFrame>
        <p:nvGraphicFramePr>
          <p:cNvPr id="522244" name="Group 4"/>
          <p:cNvGraphicFramePr>
            <a:graphicFrameLocks noGrp="1"/>
          </p:cNvGraphicFramePr>
          <p:nvPr/>
        </p:nvGraphicFramePr>
        <p:xfrm>
          <a:off x="728663" y="2171700"/>
          <a:ext cx="7786687" cy="3195638"/>
        </p:xfrm>
        <a:graphic>
          <a:graphicData uri="http://schemas.openxmlformats.org/drawingml/2006/table">
            <a:tbl>
              <a:tblPr/>
              <a:tblGrid>
                <a:gridCol w="3778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084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7838">
                <a:tc gridSpan="2"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400" b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9275B"/>
                        </a:buClr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2500" b="0" i="0" u="none" strike="noStrike" cap="none" normalizeH="0" baseline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…causes the current test to fail…</a:t>
                      </a:r>
                    </a:p>
                  </a:txBody>
                  <a:tcPr marL="91433" marR="91433" marT="45743" marB="4574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972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400" b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9275B"/>
                        </a:buClr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500" b="1" i="0" u="none" strike="noStrike" cap="none" normalizeH="0" baseline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fail()</a:t>
                      </a:r>
                      <a:endParaRPr kumimoji="0" lang="en-US" altLang="x-none" sz="2200" b="1" i="0" u="none" strike="noStrike" cap="none" normalizeH="0" baseline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Courier New" charset="0"/>
                        <a:ea typeface="ＭＳ Ｐゴシック" charset="-128"/>
                      </a:endParaRPr>
                    </a:p>
                  </a:txBody>
                  <a:tcPr marL="91433" marR="91433" marT="45743" marB="4574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400" b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9275B"/>
                        </a:buClr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500" b="1" i="0" u="none" strike="noStrike" cap="none" normalizeH="0" baseline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immediately</a:t>
                      </a:r>
                    </a:p>
                  </a:txBody>
                  <a:tcPr marL="91433" marR="91433" marT="45743" marB="4574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972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400" b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9275B"/>
                        </a:buClr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500" b="1" i="0" u="none" strike="noStrike" cap="none" normalizeH="0" baseline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assertTrue(test)</a:t>
                      </a:r>
                      <a:endParaRPr kumimoji="0" lang="en-US" altLang="x-none" sz="2200" b="1" i="0" u="none" strike="noStrike" cap="none" normalizeH="0" baseline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Courier New" charset="0"/>
                        <a:ea typeface="ＭＳ Ｐゴシック" charset="-128"/>
                      </a:endParaRPr>
                    </a:p>
                  </a:txBody>
                  <a:tcPr marL="91433" marR="91433" marT="45743" marB="4574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400" b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9275B"/>
                        </a:buClr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500" b="1" i="0" u="none" strike="noStrike" cap="none" normalizeH="0" baseline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if test is false</a:t>
                      </a:r>
                      <a:endParaRPr kumimoji="0" lang="en-US" altLang="x-none" sz="2200" b="1" i="0" u="none" strike="noStrike" cap="none" normalizeH="0" baseline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Courier New" charset="0"/>
                        <a:ea typeface="ＭＳ Ｐゴシック" charset="-128"/>
                      </a:endParaRPr>
                    </a:p>
                  </a:txBody>
                  <a:tcPr marL="91433" marR="91433" marT="45743" marB="4574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972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400" b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9275B"/>
                        </a:buClr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500" b="1" i="0" u="none" strike="noStrike" cap="none" normalizeH="0" baseline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assertFalse(test)</a:t>
                      </a:r>
                      <a:endParaRPr kumimoji="0" lang="en-US" altLang="x-none" sz="2200" b="1" i="0" u="none" strike="noStrike" cap="none" normalizeH="0" baseline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Courier New" charset="0"/>
                        <a:ea typeface="ＭＳ Ｐゴシック" charset="-128"/>
                      </a:endParaRPr>
                    </a:p>
                  </a:txBody>
                  <a:tcPr marL="91433" marR="91433" marT="45743" marB="4574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400" b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9275B"/>
                        </a:buClr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500" b="1" i="0" u="none" strike="noStrike" cap="none" normalizeH="0" baseline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if test is true</a:t>
                      </a:r>
                      <a:endParaRPr kumimoji="0" lang="en-US" altLang="x-none" sz="2200" b="1" i="0" u="none" strike="noStrike" cap="none" normalizeH="0" baseline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Courier New" charset="0"/>
                        <a:ea typeface="ＭＳ Ｐゴシック" charset="-128"/>
                      </a:endParaRPr>
                    </a:p>
                  </a:txBody>
                  <a:tcPr marL="91433" marR="91433" marT="45743" marB="4574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972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400" b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9275B"/>
                        </a:buClr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500" b="1" i="0" u="none" strike="noStrike" cap="none" normalizeH="0" baseline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assertEquals(expected, actual)</a:t>
                      </a:r>
                      <a:endParaRPr kumimoji="0" lang="en-US" altLang="x-none" sz="2200" b="1" i="0" u="none" strike="noStrike" cap="none" normalizeH="0" baseline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Courier New" charset="0"/>
                        <a:ea typeface="ＭＳ Ｐゴシック" charset="-128"/>
                      </a:endParaRPr>
                    </a:p>
                  </a:txBody>
                  <a:tcPr marL="91433" marR="91433" marT="45743" marB="4574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400" b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9275B"/>
                        </a:buClr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500" b="1" i="0" u="none" strike="noStrike" cap="none" normalizeH="0" baseline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if expected does not equal actual</a:t>
                      </a:r>
                    </a:p>
                  </a:txBody>
                  <a:tcPr marL="91433" marR="91433" marT="45743" marB="4574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972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400" b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9275B"/>
                        </a:buClr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500" b="1" i="0" u="none" strike="noStrike" cap="none" normalizeH="0" baseline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assertSame(expected, actual)</a:t>
                      </a:r>
                      <a:endParaRPr kumimoji="0" lang="en-US" altLang="x-none" sz="2200" b="1" i="0" u="none" strike="noStrike" cap="none" normalizeH="0" baseline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Courier New" charset="0"/>
                        <a:ea typeface="ＭＳ Ｐゴシック" charset="-128"/>
                      </a:endParaRPr>
                    </a:p>
                  </a:txBody>
                  <a:tcPr marL="91433" marR="91433" marT="45743" marB="4574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400" b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9275B"/>
                        </a:buClr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500" b="1" i="0" u="none" strike="noStrike" cap="none" normalizeH="0" baseline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if expected != actual</a:t>
                      </a:r>
                    </a:p>
                  </a:txBody>
                  <a:tcPr marL="91433" marR="91433" marT="45743" marB="4574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972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400" b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9275B"/>
                        </a:buClr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500" b="1" i="0" u="none" strike="noStrike" cap="none" normalizeH="0" baseline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assertNotSame(expected, actual)</a:t>
                      </a:r>
                    </a:p>
                  </a:txBody>
                  <a:tcPr marL="91433" marR="91433" marT="45743" marB="4574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400" b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9275B"/>
                        </a:buClr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500" b="1" i="0" u="none" strike="noStrike" cap="none" normalizeH="0" baseline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if expected == actual</a:t>
                      </a:r>
                    </a:p>
                  </a:txBody>
                  <a:tcPr marL="91433" marR="91433" marT="45743" marB="4574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972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400" b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9275B"/>
                        </a:buClr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500" b="1" i="0" u="none" strike="noStrike" cap="none" normalizeH="0" baseline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assertNull(value)</a:t>
                      </a:r>
                    </a:p>
                  </a:txBody>
                  <a:tcPr marL="91433" marR="91433" marT="45743" marB="4574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400" b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9275B"/>
                        </a:buClr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500" b="1" i="0" u="none" strike="noStrike" cap="none" normalizeH="0" baseline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if value is not null</a:t>
                      </a:r>
                    </a:p>
                  </a:txBody>
                  <a:tcPr marL="91433" marR="91433" marT="45743" marB="4574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972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400" b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9275B"/>
                        </a:buClr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500" b="1" i="0" u="none" strike="noStrike" cap="none" normalizeH="0" baseline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assertNotNull(value)</a:t>
                      </a:r>
                    </a:p>
                  </a:txBody>
                  <a:tcPr marL="91433" marR="91433" marT="45743" marB="4574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400" b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9275B"/>
                        </a:buClr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x-none" sz="1500" b="1" i="0" u="none" strike="noStrike" cap="none" normalizeH="0" baseline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Courier New" charset="0"/>
                          <a:ea typeface="ＭＳ Ｐゴシック" charset="-128"/>
                        </a:rPr>
                        <a:t>if value is null</a:t>
                      </a:r>
                    </a:p>
                  </a:txBody>
                  <a:tcPr marL="91433" marR="91433" marT="45743" marB="4574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148852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62A3F5-4FAA-9E46-804B-6F58D6E78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Complete</a:t>
            </a:r>
            <a:r>
              <a:rPr lang="sv-SE" dirty="0"/>
              <a:t> list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Assert</a:t>
            </a:r>
            <a:endParaRPr lang="sv-SE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01B22C-87FA-1F43-964B-0E9519CF39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 err="1"/>
              <a:t>There</a:t>
            </a:r>
            <a:r>
              <a:rPr lang="sv-SE" dirty="0"/>
              <a:t> </a:t>
            </a:r>
            <a:r>
              <a:rPr lang="sv-SE" dirty="0" err="1"/>
              <a:t>are</a:t>
            </a:r>
            <a:r>
              <a:rPr lang="sv-SE" dirty="0"/>
              <a:t> </a:t>
            </a:r>
            <a:r>
              <a:rPr lang="sv-SE" dirty="0" err="1"/>
              <a:t>several</a:t>
            </a:r>
            <a:r>
              <a:rPr lang="sv-SE" dirty="0"/>
              <a:t> variants for </a:t>
            </a:r>
            <a:r>
              <a:rPr lang="sv-SE" dirty="0" err="1"/>
              <a:t>each</a:t>
            </a:r>
            <a:r>
              <a:rPr lang="sv-SE" dirty="0"/>
              <a:t> </a:t>
            </a:r>
            <a:r>
              <a:rPr lang="sv-SE" dirty="0" err="1"/>
              <a:t>assert</a:t>
            </a:r>
            <a:endParaRPr lang="sv-SE" dirty="0"/>
          </a:p>
          <a:p>
            <a:r>
              <a:rPr lang="sv-SE" dirty="0">
                <a:hlinkClick r:id="rId2"/>
              </a:rPr>
              <a:t>https://junit.org/junit5/docs/current/user-guide/</a:t>
            </a:r>
            <a:r>
              <a:rPr lang="sv-SE" dirty="0"/>
              <a:t> </a:t>
            </a:r>
          </a:p>
          <a:p>
            <a:r>
              <a:rPr lang="sv-SE" dirty="0">
                <a:hlinkClick r:id="rId3"/>
              </a:rPr>
              <a:t>https://junit.org/junit4/javadoc/4.13/org/junit/Assert.html</a:t>
            </a:r>
            <a:endParaRPr lang="sv-SE" dirty="0"/>
          </a:p>
          <a:p>
            <a:r>
              <a:rPr lang="sv-SE" dirty="0">
                <a:hlinkClick r:id="rId4"/>
              </a:rPr>
              <a:t>https://junit.org/junit5/docs/5.9.1/api/org.junit.jupiter.api/org/junit/jupiter/api/Assertions.html</a:t>
            </a:r>
            <a:endParaRPr lang="sv-SE" dirty="0"/>
          </a:p>
          <a:p>
            <a:endParaRPr lang="sv-S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437366-8074-B24F-B3CE-97CA121DAC9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857FAD-5835-874A-B858-0B7603C40C5E}" type="slidenum">
              <a:rPr lang="en-US" altLang="x-none" smtClean="0"/>
              <a:pPr/>
              <a:t>24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4044820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>
                <a:ea typeface="ＭＳ Ｐゴシック" charset="-128"/>
              </a:rPr>
              <a:t>A few general hints</a:t>
            </a:r>
          </a:p>
        </p:txBody>
      </p:sp>
      <p:sp>
        <p:nvSpPr>
          <p:cNvPr id="24578" name="Rectangle 3"/>
          <p:cNvSpPr>
            <a:spLocks noGrp="1" noChangeArrowheads="1"/>
          </p:cNvSpPr>
          <p:nvPr>
            <p:ph idx="1"/>
          </p:nvPr>
        </p:nvSpPr>
        <p:spPr>
          <a:xfrm>
            <a:off x="574675" y="2133600"/>
            <a:ext cx="8461821" cy="3810000"/>
          </a:xfrm>
        </p:spPr>
        <p:txBody>
          <a:bodyPr/>
          <a:lstStyle/>
          <a:p>
            <a:r>
              <a:rPr lang="en-US" altLang="x-none" dirty="0">
                <a:ea typeface="ＭＳ Ｐゴシック" charset="-128"/>
              </a:rPr>
              <a:t>Test one thing at a time per test method</a:t>
            </a:r>
          </a:p>
          <a:p>
            <a:pPr lvl="1"/>
            <a:r>
              <a:rPr lang="en-US" altLang="x-none" dirty="0">
                <a:ea typeface="ＭＳ Ｐゴシック" charset="-128"/>
              </a:rPr>
              <a:t>10 small tests are much better than one large test</a:t>
            </a:r>
          </a:p>
          <a:p>
            <a:r>
              <a:rPr lang="en-US" altLang="x-none" dirty="0">
                <a:ea typeface="ＭＳ Ｐゴシック" charset="-128"/>
              </a:rPr>
              <a:t>Be stingy with </a:t>
            </a:r>
            <a:r>
              <a:rPr lang="en-US" altLang="x-none" dirty="0">
                <a:latin typeface="Courier New" charset="0"/>
                <a:ea typeface="ＭＳ Ｐゴシック" charset="-128"/>
              </a:rPr>
              <a:t>assert</a:t>
            </a:r>
            <a:r>
              <a:rPr lang="en-US" altLang="x-none" dirty="0">
                <a:ea typeface="ＭＳ Ｐゴシック" charset="-128"/>
              </a:rPr>
              <a:t> statements</a:t>
            </a:r>
          </a:p>
          <a:p>
            <a:pPr lvl="1"/>
            <a:r>
              <a:rPr lang="en-US" altLang="x-none" dirty="0">
                <a:ea typeface="ＭＳ Ｐゴシック" charset="-128"/>
              </a:rPr>
              <a:t>The first </a:t>
            </a:r>
            <a:r>
              <a:rPr lang="en-US" altLang="x-none" sz="2500" dirty="0">
                <a:latin typeface="Courier New" charset="0"/>
                <a:ea typeface="ＭＳ Ｐゴシック" charset="-128"/>
              </a:rPr>
              <a:t>assert</a:t>
            </a:r>
            <a:r>
              <a:rPr lang="en-US" altLang="x-none" sz="2500" dirty="0">
                <a:ea typeface="ＭＳ Ｐゴシック" charset="-128"/>
              </a:rPr>
              <a:t> </a:t>
            </a:r>
            <a:r>
              <a:rPr lang="en-US" altLang="x-none" dirty="0">
                <a:ea typeface="ＭＳ Ｐゴシック" charset="-128"/>
              </a:rPr>
              <a:t>that fails stops the test – provides no information about whether a later assertion would have failed</a:t>
            </a:r>
          </a:p>
          <a:p>
            <a:r>
              <a:rPr lang="en-US" altLang="x-none" dirty="0">
                <a:ea typeface="ＭＳ Ｐゴシック" charset="-128"/>
              </a:rPr>
              <a:t>Be stingy with logic</a:t>
            </a:r>
          </a:p>
          <a:p>
            <a:pPr lvl="1"/>
            <a:r>
              <a:rPr lang="en-US" altLang="x-none" dirty="0">
                <a:ea typeface="ＭＳ Ｐゴシック" charset="-128"/>
              </a:rPr>
              <a:t>Avoid </a:t>
            </a:r>
            <a:r>
              <a:rPr lang="en-US" altLang="x-none" dirty="0">
                <a:latin typeface="Courier New" charset="0"/>
                <a:ea typeface="ＭＳ Ｐゴシック" charset="-128"/>
              </a:rPr>
              <a:t>try/catch</a:t>
            </a:r>
            <a:r>
              <a:rPr lang="en-US" altLang="x-none" dirty="0">
                <a:ea typeface="ＭＳ Ｐゴシック" charset="-128"/>
              </a:rPr>
              <a:t> – if it</a:t>
            </a:r>
            <a:r>
              <a:rPr lang="en-US" altLang="en-US" dirty="0">
                <a:ea typeface="ＭＳ Ｐゴシック" charset="-128"/>
              </a:rPr>
              <a:t>’</a:t>
            </a:r>
            <a:r>
              <a:rPr lang="en-US" altLang="x-none" dirty="0">
                <a:ea typeface="ＭＳ Ｐゴシック" charset="-128"/>
              </a:rPr>
              <a:t>s supposed to throw an exception, use </a:t>
            </a:r>
            <a:r>
              <a:rPr lang="en-US" altLang="x-none" dirty="0">
                <a:latin typeface="Courier New" charset="0"/>
                <a:ea typeface="ＭＳ Ｐゴシック" charset="-128"/>
              </a:rPr>
              <a:t>expected=</a:t>
            </a:r>
            <a:r>
              <a:rPr lang="en-US" altLang="x-none" dirty="0">
                <a:ea typeface="ＭＳ Ｐゴシック" charset="-128"/>
              </a:rPr>
              <a:t>  (or </a:t>
            </a:r>
            <a:r>
              <a:rPr lang="en-US" altLang="x-none" dirty="0" err="1">
                <a:latin typeface="Courier New" panose="02070309020205020404" pitchFamily="49" charset="0"/>
                <a:ea typeface="ＭＳ Ｐゴシック" charset="-128"/>
                <a:cs typeface="Courier New" panose="02070309020205020404" pitchFamily="49" charset="0"/>
              </a:rPr>
              <a:t>assertThrows</a:t>
            </a:r>
            <a:r>
              <a:rPr lang="en-US" altLang="x-none" dirty="0">
                <a:latin typeface="Courier New" panose="02070309020205020404" pitchFamily="49" charset="0"/>
                <a:ea typeface="ＭＳ Ｐゴシック" charset="-128"/>
                <a:cs typeface="Courier New" panose="02070309020205020404" pitchFamily="49" charset="0"/>
              </a:rPr>
              <a:t>() </a:t>
            </a:r>
            <a:r>
              <a:rPr lang="en-US" altLang="x-none" dirty="0">
                <a:ea typeface="ＭＳ Ｐゴシック" charset="-128"/>
              </a:rPr>
              <a:t>in Junit5)... if not, let JUnit catch it</a:t>
            </a:r>
          </a:p>
          <a:p>
            <a:pPr lvl="2"/>
            <a:endParaRPr lang="en-US" altLang="x-none" dirty="0">
              <a:ea typeface="ＭＳ Ｐゴシック" charset="-128"/>
            </a:endParaRPr>
          </a:p>
        </p:txBody>
      </p:sp>
      <p:sp>
        <p:nvSpPr>
          <p:cNvPr id="24579" name="Slide Number Placeholder 2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945" tIns="41473" rIns="82945" bIns="41473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37199216-6402-8048-A692-2ABB59FFFA5F}" type="slidenum">
              <a:rPr lang="en-US" altLang="x-none" sz="1300">
                <a:solidFill>
                  <a:srgbClr val="FFFFFF"/>
                </a:solidFill>
                <a:latin typeface="Tw Cen MT" charset="0"/>
              </a:rPr>
              <a:pPr eaLnBrk="1" hangingPunct="1"/>
              <a:t>25</a:t>
            </a:fld>
            <a:endParaRPr lang="en-US" altLang="x-none" sz="1300">
              <a:solidFill>
                <a:srgbClr val="FFFFFF"/>
              </a:solidFill>
              <a:latin typeface="Tw Cen M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78868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>
                <a:ea typeface="ＭＳ Ｐゴシック" charset="-128"/>
              </a:rPr>
              <a:t>Test case dangers</a:t>
            </a:r>
          </a:p>
        </p:txBody>
      </p:sp>
      <p:sp>
        <p:nvSpPr>
          <p:cNvPr id="25602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x-none">
                <a:ea typeface="ＭＳ Ｐゴシック" charset="-128"/>
              </a:rPr>
              <a:t>Dependent test order</a:t>
            </a:r>
          </a:p>
          <a:p>
            <a:pPr lvl="1"/>
            <a:r>
              <a:rPr lang="en-US" altLang="x-none">
                <a:ea typeface="ＭＳ Ｐゴシック" charset="-128"/>
              </a:rPr>
              <a:t>If running Test A before Test B gives different results from running Test B then Test A, then something is likely confusing and should be made explicit</a:t>
            </a:r>
          </a:p>
        </p:txBody>
      </p:sp>
      <p:sp>
        <p:nvSpPr>
          <p:cNvPr id="25603" name="Slide Number Placeholder 2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945" tIns="41473" rIns="82945" bIns="41473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6AE6A301-D4F7-8644-8CFB-6C082D3527E0}" type="slidenum">
              <a:rPr lang="en-US" altLang="x-none" sz="1300">
                <a:solidFill>
                  <a:srgbClr val="FFFFFF"/>
                </a:solidFill>
                <a:latin typeface="Tw Cen MT" charset="0"/>
              </a:rPr>
              <a:pPr eaLnBrk="1" hangingPunct="1"/>
              <a:t>26</a:t>
            </a:fld>
            <a:endParaRPr lang="en-US" altLang="x-none" sz="1300">
              <a:solidFill>
                <a:srgbClr val="FFFFFF"/>
              </a:solidFill>
              <a:latin typeface="Tw Cen M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35393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>
                <a:ea typeface="ＭＳ Ｐゴシック" charset="-128"/>
              </a:rPr>
              <a:t>JUnit and exceptions</a:t>
            </a:r>
          </a:p>
        </p:txBody>
      </p:sp>
      <p:sp>
        <p:nvSpPr>
          <p:cNvPr id="32771" name="Content Placeholder 6"/>
          <p:cNvSpPr>
            <a:spLocks noGrp="1"/>
          </p:cNvSpPr>
          <p:nvPr>
            <p:ph idx="1"/>
          </p:nvPr>
        </p:nvSpPr>
        <p:spPr>
          <a:xfrm>
            <a:off x="29363" y="2283393"/>
            <a:ext cx="9937104" cy="3810000"/>
          </a:xfrm>
        </p:spPr>
        <p:txBody>
          <a:bodyPr/>
          <a:lstStyle/>
          <a:p>
            <a:pPr>
              <a:defRPr/>
            </a:pPr>
            <a:r>
              <a:rPr lang="en-US" dirty="0"/>
              <a:t>Testing for exceptions</a:t>
            </a:r>
            <a:br>
              <a:rPr lang="en-US" dirty="0"/>
            </a:br>
            <a:r>
              <a:rPr lang="en-US" sz="1800" dirty="0">
                <a:latin typeface="Courier New" pitchFamily="49" charset="0"/>
                <a:cs typeface="Courier New" pitchFamily="49" charset="0"/>
              </a:rPr>
              <a:t>@Test(expected = </a:t>
            </a:r>
            <a:r>
              <a:rPr lang="en-US" sz="1800" dirty="0" err="1">
                <a:latin typeface="Courier New" pitchFamily="49" charset="0"/>
                <a:cs typeface="Courier New" pitchFamily="49" charset="0"/>
              </a:rPr>
              <a:t>ArrayIndexOutOfBoundsException.class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)</a:t>
            </a:r>
            <a:br>
              <a:rPr lang="en-US" sz="1800" dirty="0">
                <a:latin typeface="Courier New" pitchFamily="49" charset="0"/>
                <a:cs typeface="Courier New" pitchFamily="49" charset="0"/>
              </a:rPr>
            </a:br>
            <a:r>
              <a:rPr lang="en-US" sz="1800" dirty="0">
                <a:latin typeface="Courier New" pitchFamily="49" charset="0"/>
                <a:cs typeface="Courier New" pitchFamily="49" charset="0"/>
              </a:rPr>
              <a:t>public void </a:t>
            </a:r>
            <a:r>
              <a:rPr lang="en-US" sz="1800" dirty="0" err="1">
                <a:latin typeface="Courier New" pitchFamily="49" charset="0"/>
                <a:cs typeface="Courier New" pitchFamily="49" charset="0"/>
              </a:rPr>
              <a:t>testBadIndex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() {</a:t>
            </a:r>
            <a:br>
              <a:rPr lang="en-US" sz="1800" dirty="0">
                <a:latin typeface="Courier New" pitchFamily="49" charset="0"/>
                <a:cs typeface="Courier New" pitchFamily="49" charset="0"/>
              </a:rPr>
            </a:br>
            <a:r>
              <a:rPr lang="en-US" sz="1800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800" dirty="0" err="1">
                <a:latin typeface="Courier New" pitchFamily="49" charset="0"/>
                <a:cs typeface="Courier New" pitchFamily="49" charset="0"/>
              </a:rPr>
              <a:t>ArrayIntList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 list = new </a:t>
            </a:r>
            <a:r>
              <a:rPr lang="en-US" sz="1800" dirty="0" err="1">
                <a:latin typeface="Courier New" pitchFamily="49" charset="0"/>
                <a:cs typeface="Courier New" pitchFamily="49" charset="0"/>
              </a:rPr>
              <a:t>ArrayIntList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();</a:t>
            </a:r>
            <a:br>
              <a:rPr lang="en-US" sz="1800" dirty="0">
                <a:latin typeface="Courier New" pitchFamily="49" charset="0"/>
                <a:cs typeface="Courier New" pitchFamily="49" charset="0"/>
              </a:rPr>
            </a:br>
            <a:r>
              <a:rPr lang="en-US" sz="1800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800" dirty="0" err="1">
                <a:latin typeface="Courier New" pitchFamily="49" charset="0"/>
                <a:cs typeface="Courier New" pitchFamily="49" charset="0"/>
              </a:rPr>
              <a:t>list.get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(4); // this should raise the exception</a:t>
            </a:r>
            <a:br>
              <a:rPr lang="en-US" sz="1800" dirty="0">
                <a:latin typeface="Courier New" pitchFamily="49" charset="0"/>
                <a:cs typeface="Courier New" pitchFamily="49" charset="0"/>
              </a:rPr>
            </a:br>
            <a:r>
              <a:rPr lang="en-US" sz="1800" dirty="0">
                <a:latin typeface="Courier New" pitchFamily="49" charset="0"/>
                <a:cs typeface="Courier New" pitchFamily="49" charset="0"/>
              </a:rPr>
              <a:t>}              // and thus the test will pass</a:t>
            </a:r>
            <a:br>
              <a:rPr lang="en-US" sz="1800" dirty="0">
                <a:latin typeface="Courier New" pitchFamily="49" charset="0"/>
                <a:cs typeface="Courier New" pitchFamily="49" charset="0"/>
              </a:rPr>
            </a:br>
            <a:endParaRPr lang="en-US" sz="1800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  <a:defRPr/>
            </a:pPr>
            <a:r>
              <a:rPr lang="en-US" sz="1200" dirty="0">
                <a:solidFill>
                  <a:srgbClr val="3B3B3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@Test </a:t>
            </a:r>
            <a:br>
              <a:rPr lang="en-US" sz="1200" dirty="0">
                <a:solidFill>
                  <a:srgbClr val="3B3B3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dirty="0">
                <a:solidFill>
                  <a:srgbClr val="395FB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sz="1200" dirty="0">
                <a:solidFill>
                  <a:srgbClr val="3B3B3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solidFill>
                  <a:srgbClr val="3B3B3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testExpectedException</a:t>
            </a:r>
            <a:r>
              <a:rPr lang="en-US" sz="1200" dirty="0">
                <a:solidFill>
                  <a:srgbClr val="3B3B3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 { </a:t>
            </a:r>
            <a:br>
              <a:rPr lang="en-US" sz="1200" dirty="0">
                <a:solidFill>
                  <a:srgbClr val="3B3B3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dirty="0">
                <a:solidFill>
                  <a:srgbClr val="3B3B3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200" dirty="0" err="1">
                <a:solidFill>
                  <a:srgbClr val="3B3B3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NumberFormatException</a:t>
            </a:r>
            <a:r>
              <a:rPr lang="en-US" sz="1200" dirty="0">
                <a:solidFill>
                  <a:srgbClr val="3B3B3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thrown = </a:t>
            </a:r>
            <a:r>
              <a:rPr lang="en-US" sz="1200" dirty="0" err="1">
                <a:solidFill>
                  <a:srgbClr val="3B3B3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Assertions.assertThrows</a:t>
            </a:r>
            <a:r>
              <a:rPr lang="en-US" sz="1200" dirty="0">
                <a:solidFill>
                  <a:srgbClr val="3B3B3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dirty="0" err="1">
                <a:solidFill>
                  <a:srgbClr val="3B3B3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NumberFormatException.</a:t>
            </a:r>
            <a:r>
              <a:rPr lang="en-US" sz="1200" dirty="0" err="1">
                <a:solidFill>
                  <a:srgbClr val="395FB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1200" dirty="0">
                <a:solidFill>
                  <a:srgbClr val="3B3B3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() -&gt; { </a:t>
            </a:r>
            <a:br>
              <a:rPr lang="en-US" sz="1200" dirty="0">
                <a:solidFill>
                  <a:srgbClr val="3B3B3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dirty="0">
                <a:solidFill>
                  <a:srgbClr val="3B3B3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</a:t>
            </a:r>
            <a:r>
              <a:rPr lang="en-US" sz="1200" dirty="0" err="1">
                <a:solidFill>
                  <a:srgbClr val="3B3B3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Integer.parseInt</a:t>
            </a:r>
            <a:r>
              <a:rPr lang="en-US" sz="1200" dirty="0">
                <a:solidFill>
                  <a:srgbClr val="3B3B3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dirty="0">
                <a:solidFill>
                  <a:srgbClr val="2A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"One"</a:t>
            </a:r>
            <a:r>
              <a:rPr lang="en-US" sz="1200" dirty="0">
                <a:solidFill>
                  <a:srgbClr val="3B3B3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  <a:br>
              <a:rPr lang="en-US" sz="1200" dirty="0">
                <a:solidFill>
                  <a:srgbClr val="3B3B3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dirty="0">
                <a:solidFill>
                  <a:srgbClr val="3B3B3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}, </a:t>
            </a:r>
            <a:r>
              <a:rPr lang="en-US" sz="1200" dirty="0">
                <a:solidFill>
                  <a:srgbClr val="2A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200" dirty="0" err="1">
                <a:solidFill>
                  <a:srgbClr val="2A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NumberFormatException</a:t>
            </a:r>
            <a:r>
              <a:rPr lang="en-US" sz="1200" dirty="0">
                <a:solidFill>
                  <a:srgbClr val="2A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was expected"</a:t>
            </a:r>
            <a:r>
              <a:rPr lang="en-US" sz="1200" dirty="0">
                <a:solidFill>
                  <a:srgbClr val="3B3B3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  <a:br>
              <a:rPr lang="en-US" sz="1200" dirty="0">
                <a:solidFill>
                  <a:srgbClr val="3B3B3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dirty="0">
                <a:solidFill>
                  <a:srgbClr val="3B3B3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200" dirty="0" err="1">
                <a:solidFill>
                  <a:srgbClr val="3B3B3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Assertions.assertEquals</a:t>
            </a:r>
            <a:r>
              <a:rPr lang="en-US" sz="1200" dirty="0">
                <a:solidFill>
                  <a:srgbClr val="3B3B3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dirty="0">
                <a:solidFill>
                  <a:srgbClr val="2A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"For input string: \"One\""</a:t>
            </a:r>
            <a:r>
              <a:rPr lang="en-US" sz="1200" dirty="0">
                <a:solidFill>
                  <a:srgbClr val="3B3B3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200" dirty="0" err="1">
                <a:solidFill>
                  <a:srgbClr val="3B3B3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thrown.getMessage</a:t>
            </a:r>
            <a:r>
              <a:rPr lang="en-US" sz="1200" dirty="0">
                <a:solidFill>
                  <a:srgbClr val="3B3B3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()); </a:t>
            </a:r>
            <a:br>
              <a:rPr lang="en-US" sz="1200" dirty="0">
                <a:solidFill>
                  <a:srgbClr val="3B3B3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dirty="0">
                <a:solidFill>
                  <a:srgbClr val="3B3B3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Font typeface="Arial" charset="0"/>
              <a:buNone/>
              <a:defRPr/>
            </a:pPr>
            <a:endParaRPr lang="en-US" dirty="0"/>
          </a:p>
          <a:p>
            <a:pPr>
              <a:defRPr/>
            </a:pPr>
            <a:endParaRPr lang="en-US" dirty="0"/>
          </a:p>
        </p:txBody>
      </p:sp>
      <p:sp>
        <p:nvSpPr>
          <p:cNvPr id="26627" name="Slide Number Placeholder 5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945" tIns="41473" rIns="82945" bIns="41473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8112896C-EB56-784E-B732-B7FEFF848B3A}" type="slidenum">
              <a:rPr lang="en-US" altLang="x-none" sz="1400">
                <a:latin typeface="Arial Black" charset="0"/>
              </a:rPr>
              <a:pPr eaLnBrk="1" hangingPunct="1"/>
              <a:t>27</a:t>
            </a:fld>
            <a:endParaRPr lang="en-US" altLang="x-none" sz="1400">
              <a:latin typeface="Arial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09586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981075"/>
            <a:ext cx="8459787" cy="1025525"/>
          </a:xfrm>
        </p:spPr>
        <p:txBody>
          <a:bodyPr/>
          <a:lstStyle/>
          <a:p>
            <a:r>
              <a:rPr lang="en-US" sz="2800" dirty="0"/>
              <a:t>Example: Legal age for purchasing alcohol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People younger than 18 may not buy alcohol</a:t>
            </a:r>
          </a:p>
          <a:p>
            <a:r>
              <a:rPr lang="en-US" sz="2400" dirty="0"/>
              <a:t>People between 18 and 20 may buy alcohol at the supermarket (3.5%), and any alcohol at a restaurant</a:t>
            </a:r>
          </a:p>
          <a:p>
            <a:r>
              <a:rPr lang="en-US" sz="2400" dirty="0"/>
              <a:t>People 20 years and older may buy alcohol at </a:t>
            </a:r>
            <a:r>
              <a:rPr lang="en-US" sz="2400" dirty="0" err="1"/>
              <a:t>Systembolaget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82DE14-0267-5B47-8712-AF8DF55B2165}" type="slidenum">
              <a:rPr lang="en-US" altLang="x-none" smtClean="0"/>
              <a:pPr/>
              <a:t>28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1416940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A162130-AF3F-864B-9120-5E788302A1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1 </a:t>
            </a:r>
            <a:r>
              <a:rPr lang="sv-SE" dirty="0" err="1"/>
              <a:t>out</a:t>
            </a:r>
            <a:r>
              <a:rPr lang="sv-SE" dirty="0"/>
              <a:t> </a:t>
            </a:r>
            <a:r>
              <a:rPr lang="sv-SE" dirty="0" err="1"/>
              <a:t>of</a:t>
            </a:r>
            <a:r>
              <a:rPr lang="sv-SE" dirty="0"/>
              <a:t> 4 </a:t>
            </a:r>
            <a:r>
              <a:rPr lang="sv-SE" dirty="0" err="1"/>
              <a:t>branches</a:t>
            </a:r>
            <a:r>
              <a:rPr lang="sv-SE" dirty="0"/>
              <a:t> </a:t>
            </a:r>
            <a:r>
              <a:rPr lang="sv-SE" dirty="0" err="1"/>
              <a:t>missed</a:t>
            </a:r>
            <a:endParaRPr lang="sv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F7D521-F642-3649-BE4B-71BFDD15FF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82DE14-0267-5B47-8712-AF8DF55B2165}" type="slidenum">
              <a:rPr lang="en-US" altLang="x-none" smtClean="0"/>
              <a:pPr/>
              <a:t>29</a:t>
            </a:fld>
            <a:endParaRPr lang="en-US" altLang="x-non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D14B6D5-E3B3-E842-918E-850FAAD31466}"/>
              </a:ext>
            </a:extLst>
          </p:cNvPr>
          <p:cNvSpPr/>
          <p:nvPr/>
        </p:nvSpPr>
        <p:spPr>
          <a:xfrm>
            <a:off x="-468560" y="2255182"/>
            <a:ext cx="10945216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sz="1600" dirty="0">
                <a:solidFill>
                  <a:srgbClr val="000000"/>
                </a:solidFill>
                <a:latin typeface="Courier New" panose="02070309020205020404" pitchFamily="49" charset="0"/>
              </a:rPr>
              <a:t>        </a:t>
            </a:r>
            <a:r>
              <a:rPr lang="en" sz="1600" b="1" dirty="0">
                <a:solidFill>
                  <a:srgbClr val="7F0055"/>
                </a:solidFill>
                <a:highlight>
                  <a:srgbClr val="00FF00"/>
                </a:highlight>
                <a:latin typeface="Courier New" panose="02070309020205020404" pitchFamily="49" charset="0"/>
              </a:rPr>
              <a:t>if</a:t>
            </a:r>
            <a:r>
              <a:rPr lang="en" sz="1600" dirty="0">
                <a:solidFill>
                  <a:srgbClr val="666600"/>
                </a:solidFill>
                <a:highlight>
                  <a:srgbClr val="00FF00"/>
                </a:highlight>
                <a:latin typeface="Courier New" panose="02070309020205020404" pitchFamily="49" charset="0"/>
              </a:rPr>
              <a:t>(</a:t>
            </a:r>
            <a:r>
              <a:rPr lang="en" sz="1600" dirty="0">
                <a:solidFill>
                  <a:srgbClr val="000000"/>
                </a:solidFill>
                <a:highlight>
                  <a:srgbClr val="00FF00"/>
                </a:highlight>
                <a:latin typeface="Courier New" panose="02070309020205020404" pitchFamily="49" charset="0"/>
              </a:rPr>
              <a:t>age</a:t>
            </a:r>
            <a:r>
              <a:rPr lang="en" sz="1600" dirty="0">
                <a:solidFill>
                  <a:srgbClr val="666600"/>
                </a:solidFill>
                <a:highlight>
                  <a:srgbClr val="00FF00"/>
                </a:highlight>
                <a:latin typeface="Courier New" panose="02070309020205020404" pitchFamily="49" charset="0"/>
              </a:rPr>
              <a:t>&lt;</a:t>
            </a:r>
            <a:r>
              <a:rPr lang="en" sz="1600" dirty="0">
                <a:solidFill>
                  <a:srgbClr val="006666"/>
                </a:solidFill>
                <a:highlight>
                  <a:srgbClr val="00FF00"/>
                </a:highlight>
                <a:latin typeface="Courier New" panose="02070309020205020404" pitchFamily="49" charset="0"/>
              </a:rPr>
              <a:t>18</a:t>
            </a:r>
            <a:r>
              <a:rPr lang="en" sz="1600" dirty="0">
                <a:solidFill>
                  <a:srgbClr val="666600"/>
                </a:solidFill>
                <a:highlight>
                  <a:srgbClr val="00FF00"/>
                </a:highlight>
                <a:latin typeface="Courier New" panose="02070309020205020404" pitchFamily="49" charset="0"/>
              </a:rPr>
              <a:t>)</a:t>
            </a:r>
            <a:r>
              <a:rPr lang="en" sz="1600" dirty="0">
                <a:solidFill>
                  <a:srgbClr val="000000"/>
                </a:solidFill>
                <a:highlight>
                  <a:srgbClr val="00FF00"/>
                </a:highlight>
                <a:latin typeface="Courier New" panose="02070309020205020404" pitchFamily="49" charset="0"/>
              </a:rPr>
              <a:t> </a:t>
            </a:r>
            <a:r>
              <a:rPr lang="en" sz="1600" dirty="0">
                <a:solidFill>
                  <a:srgbClr val="666600"/>
                </a:solidFill>
                <a:highlight>
                  <a:srgbClr val="00FF00"/>
                </a:highlight>
                <a:latin typeface="Courier New" panose="02070309020205020404" pitchFamily="49" charset="0"/>
              </a:rPr>
              <a:t>{</a:t>
            </a:r>
            <a:endParaRPr lang="en" sz="1600" dirty="0">
              <a:solidFill>
                <a:srgbClr val="A0A0A0"/>
              </a:solidFill>
              <a:highlight>
                <a:srgbClr val="00FF00"/>
              </a:highlight>
              <a:latin typeface="Courier New" panose="02070309020205020404" pitchFamily="49" charset="0"/>
            </a:endParaRPr>
          </a:p>
          <a:p>
            <a:r>
              <a:rPr lang="en" sz="1600" dirty="0">
                <a:solidFill>
                  <a:srgbClr val="000000"/>
                </a:solidFill>
                <a:latin typeface="Courier New" panose="02070309020205020404" pitchFamily="49" charset="0"/>
              </a:rPr>
              <a:t>            </a:t>
            </a:r>
            <a:r>
              <a:rPr lang="en" sz="1600" b="1" dirty="0">
                <a:solidFill>
                  <a:srgbClr val="7F0055"/>
                </a:solidFill>
                <a:latin typeface="Courier New" panose="02070309020205020404" pitchFamily="49" charset="0"/>
              </a:rPr>
              <a:t>return</a:t>
            </a:r>
            <a:r>
              <a:rPr lang="en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" sz="1600" dirty="0">
                <a:solidFill>
                  <a:srgbClr val="2A00FF"/>
                </a:solidFill>
                <a:latin typeface="Courier New" panose="02070309020205020404" pitchFamily="49" charset="0"/>
              </a:rPr>
              <a:t>"may not buy </a:t>
            </a:r>
            <a:r>
              <a:rPr lang="en" sz="1600" dirty="0" err="1">
                <a:solidFill>
                  <a:srgbClr val="2A00FF"/>
                </a:solidFill>
                <a:latin typeface="Courier New" panose="02070309020205020404" pitchFamily="49" charset="0"/>
              </a:rPr>
              <a:t>alchol</a:t>
            </a:r>
            <a:r>
              <a:rPr lang="en" sz="1600" dirty="0">
                <a:solidFill>
                  <a:srgbClr val="2A00FF"/>
                </a:solidFill>
                <a:latin typeface="Courier New" panose="02070309020205020404" pitchFamily="49" charset="0"/>
              </a:rPr>
              <a:t>"</a:t>
            </a:r>
            <a:r>
              <a:rPr lang="en" sz="1600" dirty="0">
                <a:solidFill>
                  <a:srgbClr val="666600"/>
                </a:solidFill>
                <a:latin typeface="Courier New" panose="02070309020205020404" pitchFamily="49" charset="0"/>
              </a:rPr>
              <a:t>;</a:t>
            </a:r>
            <a:endParaRPr lang="en" sz="1600" dirty="0">
              <a:solidFill>
                <a:srgbClr val="A0A0A0"/>
              </a:solidFill>
              <a:latin typeface="Courier New" panose="02070309020205020404" pitchFamily="49" charset="0"/>
            </a:endParaRPr>
          </a:p>
          <a:p>
            <a:r>
              <a:rPr lang="en" sz="1600" dirty="0">
                <a:solidFill>
                  <a:srgbClr val="000000"/>
                </a:solidFill>
                <a:latin typeface="Courier New" panose="02070309020205020404" pitchFamily="49" charset="0"/>
              </a:rPr>
              <a:t>        </a:t>
            </a:r>
            <a:r>
              <a:rPr lang="en" sz="1600" dirty="0">
                <a:solidFill>
                  <a:srgbClr val="666600"/>
                </a:solidFill>
                <a:highlight>
                  <a:srgbClr val="FFFF00"/>
                </a:highlight>
                <a:latin typeface="Courier New" panose="02070309020205020404" pitchFamily="49" charset="0"/>
              </a:rPr>
              <a:t>}</a:t>
            </a:r>
            <a:r>
              <a:rPr lang="en" sz="16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</a:rPr>
              <a:t> </a:t>
            </a:r>
            <a:r>
              <a:rPr lang="en" sz="1600" b="1" dirty="0">
                <a:solidFill>
                  <a:srgbClr val="7F0055"/>
                </a:solidFill>
                <a:highlight>
                  <a:srgbClr val="FFFF00"/>
                </a:highlight>
                <a:latin typeface="Courier New" panose="02070309020205020404" pitchFamily="49" charset="0"/>
              </a:rPr>
              <a:t>else</a:t>
            </a:r>
            <a:r>
              <a:rPr lang="en" sz="16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</a:rPr>
              <a:t> </a:t>
            </a:r>
            <a:r>
              <a:rPr lang="en" sz="1600" b="1" dirty="0">
                <a:solidFill>
                  <a:srgbClr val="7F0055"/>
                </a:solidFill>
                <a:highlight>
                  <a:srgbClr val="FFFF00"/>
                </a:highlight>
                <a:latin typeface="Courier New" panose="02070309020205020404" pitchFamily="49" charset="0"/>
              </a:rPr>
              <a:t>if</a:t>
            </a:r>
            <a:r>
              <a:rPr lang="en" sz="1600" dirty="0">
                <a:solidFill>
                  <a:srgbClr val="666600"/>
                </a:solidFill>
                <a:highlight>
                  <a:srgbClr val="FFFF00"/>
                </a:highlight>
                <a:latin typeface="Courier New" panose="02070309020205020404" pitchFamily="49" charset="0"/>
              </a:rPr>
              <a:t>(</a:t>
            </a:r>
            <a:r>
              <a:rPr lang="en" sz="16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</a:rPr>
              <a:t>age</a:t>
            </a:r>
            <a:r>
              <a:rPr lang="en" sz="1600" dirty="0">
                <a:solidFill>
                  <a:srgbClr val="666600"/>
                </a:solidFill>
                <a:highlight>
                  <a:srgbClr val="FFFF00"/>
                </a:highlight>
                <a:latin typeface="Courier New" panose="02070309020205020404" pitchFamily="49" charset="0"/>
              </a:rPr>
              <a:t>&gt;=</a:t>
            </a:r>
            <a:r>
              <a:rPr lang="en" sz="1600" dirty="0">
                <a:solidFill>
                  <a:srgbClr val="006666"/>
                </a:solidFill>
                <a:highlight>
                  <a:srgbClr val="FFFF00"/>
                </a:highlight>
                <a:latin typeface="Courier New" panose="02070309020205020404" pitchFamily="49" charset="0"/>
              </a:rPr>
              <a:t>18</a:t>
            </a:r>
            <a:r>
              <a:rPr lang="en" sz="16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</a:rPr>
              <a:t> </a:t>
            </a:r>
            <a:r>
              <a:rPr lang="en" sz="1600" dirty="0">
                <a:solidFill>
                  <a:srgbClr val="666600"/>
                </a:solidFill>
                <a:highlight>
                  <a:srgbClr val="FFFF00"/>
                </a:highlight>
                <a:latin typeface="Courier New" panose="02070309020205020404" pitchFamily="49" charset="0"/>
              </a:rPr>
              <a:t>&amp;&amp;</a:t>
            </a:r>
            <a:r>
              <a:rPr lang="en" sz="16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</a:rPr>
              <a:t> age</a:t>
            </a:r>
            <a:r>
              <a:rPr lang="en" sz="1600" dirty="0">
                <a:solidFill>
                  <a:srgbClr val="666600"/>
                </a:solidFill>
                <a:highlight>
                  <a:srgbClr val="FFFF00"/>
                </a:highlight>
                <a:latin typeface="Courier New" panose="02070309020205020404" pitchFamily="49" charset="0"/>
              </a:rPr>
              <a:t>&lt;</a:t>
            </a:r>
            <a:r>
              <a:rPr lang="en" sz="1600" dirty="0">
                <a:solidFill>
                  <a:srgbClr val="006666"/>
                </a:solidFill>
                <a:highlight>
                  <a:srgbClr val="FFFF00"/>
                </a:highlight>
                <a:latin typeface="Courier New" panose="02070309020205020404" pitchFamily="49" charset="0"/>
              </a:rPr>
              <a:t>20</a:t>
            </a:r>
            <a:r>
              <a:rPr lang="en" sz="1600" dirty="0">
                <a:solidFill>
                  <a:srgbClr val="666600"/>
                </a:solidFill>
                <a:highlight>
                  <a:srgbClr val="FFFF00"/>
                </a:highlight>
                <a:latin typeface="Courier New" panose="02070309020205020404" pitchFamily="49" charset="0"/>
              </a:rPr>
              <a:t>)</a:t>
            </a:r>
            <a:r>
              <a:rPr lang="en" sz="16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</a:rPr>
              <a:t> </a:t>
            </a:r>
            <a:r>
              <a:rPr lang="en" sz="1600" dirty="0">
                <a:solidFill>
                  <a:srgbClr val="666600"/>
                </a:solidFill>
                <a:highlight>
                  <a:srgbClr val="FFFF00"/>
                </a:highlight>
                <a:latin typeface="Courier New" panose="02070309020205020404" pitchFamily="49" charset="0"/>
              </a:rPr>
              <a:t>{</a:t>
            </a:r>
            <a:endParaRPr lang="en" sz="1600" dirty="0">
              <a:solidFill>
                <a:srgbClr val="A0A0A0"/>
              </a:solidFill>
              <a:highlight>
                <a:srgbClr val="FFFF00"/>
              </a:highlight>
              <a:latin typeface="Courier New" panose="02070309020205020404" pitchFamily="49" charset="0"/>
            </a:endParaRPr>
          </a:p>
          <a:p>
            <a:r>
              <a:rPr lang="en" sz="1600" dirty="0">
                <a:solidFill>
                  <a:srgbClr val="000000"/>
                </a:solidFill>
                <a:latin typeface="Courier New" panose="02070309020205020404" pitchFamily="49" charset="0"/>
              </a:rPr>
              <a:t>            </a:t>
            </a:r>
            <a:r>
              <a:rPr lang="en" sz="1600" b="1" dirty="0">
                <a:solidFill>
                  <a:srgbClr val="7F0055"/>
                </a:solidFill>
                <a:latin typeface="Courier New" panose="02070309020205020404" pitchFamily="49" charset="0"/>
              </a:rPr>
              <a:t>return</a:t>
            </a:r>
            <a:r>
              <a:rPr lang="en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" sz="1600" dirty="0">
                <a:solidFill>
                  <a:srgbClr val="2A00FF"/>
                </a:solidFill>
                <a:latin typeface="Courier New" panose="02070309020205020404" pitchFamily="49" charset="0"/>
              </a:rPr>
              <a:t>"may buy alcohol at the supermarket and at restaurants"</a:t>
            </a:r>
            <a:r>
              <a:rPr lang="en" sz="1600" dirty="0">
                <a:solidFill>
                  <a:srgbClr val="666600"/>
                </a:solidFill>
                <a:latin typeface="Courier New" panose="02070309020205020404" pitchFamily="49" charset="0"/>
              </a:rPr>
              <a:t>;</a:t>
            </a:r>
            <a:endParaRPr lang="en" sz="1600" dirty="0">
              <a:solidFill>
                <a:srgbClr val="A0A0A0"/>
              </a:solidFill>
              <a:latin typeface="Courier New" panose="02070309020205020404" pitchFamily="49" charset="0"/>
            </a:endParaRPr>
          </a:p>
          <a:p>
            <a:r>
              <a:rPr lang="en" sz="1600" dirty="0">
                <a:solidFill>
                  <a:srgbClr val="000000"/>
                </a:solidFill>
                <a:latin typeface="Courier New" panose="02070309020205020404" pitchFamily="49" charset="0"/>
              </a:rPr>
              <a:t>        </a:t>
            </a:r>
            <a:r>
              <a:rPr lang="en" sz="1600" dirty="0">
                <a:solidFill>
                  <a:srgbClr val="666600"/>
                </a:solidFill>
                <a:latin typeface="Courier New" panose="02070309020205020404" pitchFamily="49" charset="0"/>
              </a:rPr>
              <a:t>}</a:t>
            </a:r>
            <a:r>
              <a:rPr lang="en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" sz="1600" b="1" dirty="0">
                <a:solidFill>
                  <a:srgbClr val="7F0055"/>
                </a:solidFill>
                <a:latin typeface="Courier New" panose="02070309020205020404" pitchFamily="49" charset="0"/>
              </a:rPr>
              <a:t>else</a:t>
            </a:r>
            <a:r>
              <a:rPr lang="en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" sz="1600" dirty="0">
                <a:solidFill>
                  <a:srgbClr val="666600"/>
                </a:solidFill>
                <a:latin typeface="Courier New" panose="02070309020205020404" pitchFamily="49" charset="0"/>
              </a:rPr>
              <a:t>{</a:t>
            </a:r>
            <a:endParaRPr lang="en" sz="1600" dirty="0">
              <a:solidFill>
                <a:srgbClr val="A0A0A0"/>
              </a:solidFill>
              <a:latin typeface="Courier New" panose="02070309020205020404" pitchFamily="49" charset="0"/>
            </a:endParaRPr>
          </a:p>
          <a:p>
            <a:r>
              <a:rPr lang="en" sz="1600" dirty="0">
                <a:solidFill>
                  <a:srgbClr val="000000"/>
                </a:solidFill>
                <a:latin typeface="Courier New" panose="02070309020205020404" pitchFamily="49" charset="0"/>
              </a:rPr>
              <a:t>            </a:t>
            </a:r>
            <a:r>
              <a:rPr lang="en" sz="1600" b="1" dirty="0">
                <a:solidFill>
                  <a:srgbClr val="7F0055"/>
                </a:solidFill>
                <a:latin typeface="Courier New" panose="02070309020205020404" pitchFamily="49" charset="0"/>
              </a:rPr>
              <a:t>return</a:t>
            </a:r>
            <a:r>
              <a:rPr lang="en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" sz="1600" dirty="0">
                <a:solidFill>
                  <a:srgbClr val="2A00FF"/>
                </a:solidFill>
                <a:latin typeface="Courier New" panose="02070309020205020404" pitchFamily="49" charset="0"/>
              </a:rPr>
              <a:t>"may buy alcohol at </a:t>
            </a:r>
            <a:r>
              <a:rPr lang="en" sz="1600" dirty="0" err="1">
                <a:solidFill>
                  <a:srgbClr val="2A00FF"/>
                </a:solidFill>
                <a:latin typeface="Courier New" panose="02070309020205020404" pitchFamily="49" charset="0"/>
              </a:rPr>
              <a:t>Systembolaget</a:t>
            </a:r>
            <a:r>
              <a:rPr lang="en" sz="1600" dirty="0">
                <a:solidFill>
                  <a:srgbClr val="2A00FF"/>
                </a:solidFill>
                <a:latin typeface="Courier New" panose="02070309020205020404" pitchFamily="49" charset="0"/>
              </a:rPr>
              <a:t>"</a:t>
            </a:r>
            <a:r>
              <a:rPr lang="en" sz="1600" dirty="0">
                <a:solidFill>
                  <a:srgbClr val="666600"/>
                </a:solidFill>
                <a:latin typeface="Courier New" panose="02070309020205020404" pitchFamily="49" charset="0"/>
              </a:rPr>
              <a:t>;</a:t>
            </a:r>
            <a:endParaRPr lang="en" sz="1600" dirty="0">
              <a:solidFill>
                <a:srgbClr val="A0A0A0"/>
              </a:solidFill>
              <a:latin typeface="Courier New" panose="02070309020205020404" pitchFamily="49" charset="0"/>
            </a:endParaRPr>
          </a:p>
          <a:p>
            <a:r>
              <a:rPr lang="en" sz="1600" dirty="0">
                <a:solidFill>
                  <a:srgbClr val="000000"/>
                </a:solidFill>
                <a:latin typeface="Courier New" panose="02070309020205020404" pitchFamily="49" charset="0"/>
              </a:rPr>
              <a:t>        </a:t>
            </a:r>
            <a:r>
              <a:rPr lang="en" sz="1600" dirty="0">
                <a:solidFill>
                  <a:srgbClr val="666600"/>
                </a:solidFill>
                <a:latin typeface="Courier New" panose="02070309020205020404" pitchFamily="49" charset="0"/>
              </a:rPr>
              <a:t>}</a:t>
            </a:r>
            <a:endParaRPr lang="en" sz="1600" dirty="0">
              <a:solidFill>
                <a:srgbClr val="A0A0A0"/>
              </a:solidFill>
              <a:latin typeface="Courier New" panose="020703090202050204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3BE354F-C4E0-204D-B0B2-F6FAFBA46165}"/>
              </a:ext>
            </a:extLst>
          </p:cNvPr>
          <p:cNvSpPr txBox="1"/>
          <p:nvPr/>
        </p:nvSpPr>
        <p:spPr>
          <a:xfrm>
            <a:off x="507426" y="4210744"/>
            <a:ext cx="8129148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>
                <a:highlight>
                  <a:srgbClr val="00FF00"/>
                </a:highlight>
              </a:rPr>
              <a:t>Age=17 : </a:t>
            </a:r>
            <a:r>
              <a:rPr lang="sv-SE" dirty="0" err="1">
                <a:highlight>
                  <a:srgbClr val="00FF00"/>
                </a:highlight>
              </a:rPr>
              <a:t>false</a:t>
            </a:r>
            <a:r>
              <a:rPr lang="sv-SE" dirty="0">
                <a:highlight>
                  <a:srgbClr val="00FF00"/>
                </a:highlight>
              </a:rPr>
              <a:t> &amp;&amp; </a:t>
            </a:r>
            <a:r>
              <a:rPr lang="sv-SE" dirty="0" err="1">
                <a:highlight>
                  <a:srgbClr val="00FF00"/>
                </a:highlight>
              </a:rPr>
              <a:t>true</a:t>
            </a:r>
            <a:r>
              <a:rPr lang="sv-SE" dirty="0">
                <a:highlight>
                  <a:srgbClr val="00FF00"/>
                </a:highlight>
              </a:rPr>
              <a:t> (</a:t>
            </a:r>
            <a:r>
              <a:rPr lang="sv-SE" dirty="0" err="1">
                <a:highlight>
                  <a:srgbClr val="00FF00"/>
                </a:highlight>
              </a:rPr>
              <a:t>but</a:t>
            </a:r>
            <a:r>
              <a:rPr lang="sv-SE" dirty="0">
                <a:highlight>
                  <a:srgbClr val="00FF00"/>
                </a:highlight>
              </a:rPr>
              <a:t> a different test)</a:t>
            </a:r>
          </a:p>
          <a:p>
            <a:endParaRPr lang="sv-SE" dirty="0"/>
          </a:p>
          <a:p>
            <a:r>
              <a:rPr lang="sv-SE" dirty="0"/>
              <a:t>Age=18 : </a:t>
            </a:r>
            <a:r>
              <a:rPr lang="sv-SE" dirty="0" err="1"/>
              <a:t>true</a:t>
            </a:r>
            <a:r>
              <a:rPr lang="sv-SE" dirty="0"/>
              <a:t> &amp;&amp; </a:t>
            </a:r>
            <a:r>
              <a:rPr lang="sv-SE" dirty="0" err="1"/>
              <a:t>true</a:t>
            </a:r>
            <a:endParaRPr lang="sv-SE" dirty="0"/>
          </a:p>
          <a:p>
            <a:r>
              <a:rPr lang="sv-SE" dirty="0"/>
              <a:t>Age=19 : </a:t>
            </a:r>
            <a:r>
              <a:rPr lang="sv-SE" dirty="0" err="1"/>
              <a:t>true</a:t>
            </a:r>
            <a:r>
              <a:rPr lang="sv-SE" dirty="0"/>
              <a:t> &amp;&amp; </a:t>
            </a:r>
            <a:r>
              <a:rPr lang="sv-SE" dirty="0" err="1"/>
              <a:t>true</a:t>
            </a:r>
            <a:endParaRPr lang="sv-SE" dirty="0"/>
          </a:p>
          <a:p>
            <a:r>
              <a:rPr lang="sv-SE" dirty="0"/>
              <a:t>Age=20 : </a:t>
            </a:r>
            <a:r>
              <a:rPr lang="sv-SE" dirty="0" err="1"/>
              <a:t>true</a:t>
            </a:r>
            <a:r>
              <a:rPr lang="sv-SE" dirty="0"/>
              <a:t> &amp;&amp; </a:t>
            </a:r>
            <a:r>
              <a:rPr lang="sv-SE" dirty="0" err="1"/>
              <a:t>false</a:t>
            </a:r>
            <a:endParaRPr lang="sv-SE" dirty="0"/>
          </a:p>
          <a:p>
            <a:endParaRPr lang="sv-SE" dirty="0"/>
          </a:p>
          <a:p>
            <a:r>
              <a:rPr lang="sv-SE" dirty="0"/>
              <a:t>Age= ?  : </a:t>
            </a:r>
            <a:r>
              <a:rPr lang="sv-SE" dirty="0" err="1"/>
              <a:t>false</a:t>
            </a:r>
            <a:r>
              <a:rPr lang="sv-SE" dirty="0"/>
              <a:t> &amp;&amp; </a:t>
            </a:r>
            <a:r>
              <a:rPr lang="sv-SE" dirty="0" err="1"/>
              <a:t>false</a:t>
            </a:r>
            <a:r>
              <a:rPr lang="sv-SE" dirty="0"/>
              <a:t>?   (age &lt; 18 </a:t>
            </a:r>
            <a:r>
              <a:rPr lang="sv-SE" dirty="0" err="1"/>
              <a:t>but</a:t>
            </a:r>
            <a:r>
              <a:rPr lang="sv-SE" dirty="0"/>
              <a:t> at the same </a:t>
            </a:r>
            <a:r>
              <a:rPr lang="sv-SE" dirty="0" err="1"/>
              <a:t>time</a:t>
            </a:r>
            <a:r>
              <a:rPr lang="sv-SE" dirty="0"/>
              <a:t> &gt; 20… </a:t>
            </a:r>
            <a:r>
              <a:rPr lang="sv-SE" dirty="0" err="1"/>
              <a:t>twilight</a:t>
            </a:r>
            <a:r>
              <a:rPr lang="sv-SE" dirty="0"/>
              <a:t> </a:t>
            </a:r>
            <a:r>
              <a:rPr lang="sv-SE" dirty="0" err="1"/>
              <a:t>zone</a:t>
            </a:r>
            <a:r>
              <a:rPr lang="sv-SE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2730624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EBAAAC-72F9-5645-9116-93F1CFEACA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This</a:t>
            </a:r>
            <a:r>
              <a:rPr lang="sv-SE" dirty="0"/>
              <a:t> part </a:t>
            </a:r>
            <a:r>
              <a:rPr lang="sv-SE" dirty="0" err="1"/>
              <a:t>of</a:t>
            </a:r>
            <a:r>
              <a:rPr lang="sv-SE" dirty="0"/>
              <a:t> the </a:t>
            </a:r>
            <a:r>
              <a:rPr lang="sv-SE" dirty="0" err="1"/>
              <a:t>lecture</a:t>
            </a:r>
            <a:endParaRPr lang="sv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DA3011-9D7A-1341-9D05-AE06EEFA30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 err="1"/>
              <a:t>What</a:t>
            </a:r>
            <a:r>
              <a:rPr lang="sv-SE" dirty="0"/>
              <a:t> is </a:t>
            </a:r>
            <a:r>
              <a:rPr lang="sv-SE" dirty="0" err="1"/>
              <a:t>unit-testing</a:t>
            </a:r>
            <a:r>
              <a:rPr lang="sv-SE" dirty="0"/>
              <a:t>?</a:t>
            </a:r>
          </a:p>
          <a:p>
            <a:r>
              <a:rPr lang="sv-SE" dirty="0" err="1"/>
              <a:t>Why</a:t>
            </a:r>
            <a:r>
              <a:rPr lang="sv-SE" dirty="0"/>
              <a:t> </a:t>
            </a:r>
            <a:r>
              <a:rPr lang="sv-SE" dirty="0" err="1"/>
              <a:t>unit</a:t>
            </a:r>
            <a:r>
              <a:rPr lang="sv-SE" dirty="0"/>
              <a:t>-test?</a:t>
            </a:r>
          </a:p>
          <a:p>
            <a:r>
              <a:rPr lang="sv-SE" dirty="0" err="1"/>
              <a:t>How</a:t>
            </a:r>
            <a:r>
              <a:rPr lang="sv-SE" dirty="0"/>
              <a:t> </a:t>
            </a:r>
            <a:r>
              <a:rPr lang="sv-SE" dirty="0" err="1"/>
              <a:t>much</a:t>
            </a:r>
            <a:r>
              <a:rPr lang="sv-SE" dirty="0"/>
              <a:t> do </a:t>
            </a:r>
            <a:r>
              <a:rPr lang="sv-SE" dirty="0" err="1"/>
              <a:t>we</a:t>
            </a:r>
            <a:r>
              <a:rPr lang="sv-SE" dirty="0"/>
              <a:t> test?</a:t>
            </a:r>
          </a:p>
          <a:p>
            <a:r>
              <a:rPr lang="sv-SE" dirty="0" err="1"/>
              <a:t>Code</a:t>
            </a:r>
            <a:r>
              <a:rPr lang="sv-SE" dirty="0"/>
              <a:t> </a:t>
            </a:r>
            <a:r>
              <a:rPr lang="sv-SE" dirty="0" err="1"/>
              <a:t>example</a:t>
            </a:r>
            <a:endParaRPr lang="sv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C88D77-4F82-E44B-9D99-E15086FDDDB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82DE14-0267-5B47-8712-AF8DF55B2165}" type="slidenum">
              <a:rPr lang="en-US" altLang="x-none" smtClean="0"/>
              <a:pPr/>
              <a:t>3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0992984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>
                <a:ea typeface="ＭＳ Ｐゴシック" charset="-128"/>
              </a:rPr>
              <a:t>Example</a:t>
            </a:r>
          </a:p>
        </p:txBody>
      </p:sp>
      <p:sp>
        <p:nvSpPr>
          <p:cNvPr id="27650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x-none">
                <a:ea typeface="ＭＳ Ｐゴシック" charset="-128"/>
              </a:rPr>
              <a:t>Is it designed for testability?</a:t>
            </a:r>
          </a:p>
          <a:p>
            <a:r>
              <a:rPr lang="en-US" altLang="x-none">
                <a:ea typeface="ＭＳ Ｐゴシック" charset="-128"/>
              </a:rPr>
              <a:t>Metrics?</a:t>
            </a:r>
          </a:p>
        </p:txBody>
      </p:sp>
      <p:sp>
        <p:nvSpPr>
          <p:cNvPr id="27651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0BBBF986-CD53-CE4E-A227-23320CABD1D6}" type="slidenum">
              <a:rPr lang="en-US" altLang="x-none" sz="1400">
                <a:latin typeface="Arial Black" charset="0"/>
              </a:rPr>
              <a:pPr eaLnBrk="1" hangingPunct="1"/>
              <a:t>30</a:t>
            </a:fld>
            <a:endParaRPr lang="en-US" altLang="x-none" sz="1400">
              <a:latin typeface="Arial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17288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cap="none">
                <a:ea typeface="ＭＳ Ｐゴシック" charset="-128"/>
              </a:rPr>
              <a:t>Refactoring</a:t>
            </a:r>
          </a:p>
        </p:txBody>
      </p:sp>
      <p:sp>
        <p:nvSpPr>
          <p:cNvPr id="28674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x-none">
              <a:ea typeface="ＭＳ Ｐゴシック" charset="-128"/>
            </a:endParaRPr>
          </a:p>
        </p:txBody>
      </p:sp>
      <p:sp>
        <p:nvSpPr>
          <p:cNvPr id="28675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5D78A4EA-846C-0445-9B95-1D2A83ACAAE4}" type="slidenum">
              <a:rPr lang="en-US" altLang="x-none" sz="1400">
                <a:latin typeface="Arial Black" charset="0"/>
              </a:rPr>
              <a:pPr eaLnBrk="1" hangingPunct="1"/>
              <a:t>31</a:t>
            </a:fld>
            <a:endParaRPr lang="en-US" altLang="x-none" sz="1400">
              <a:latin typeface="Arial Black" charset="0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v-SE" altLang="x-none" sz="3200">
                <a:ea typeface="ＭＳ Ｐゴシック" charset="-128"/>
              </a:rPr>
              <a:t>Software </a:t>
            </a:r>
            <a:r>
              <a:rPr lang="x-none" altLang="x-none" sz="3200">
                <a:ea typeface="ＭＳ Ｐゴシック" charset="-128"/>
              </a:rPr>
              <a:t>Re-engineering</a:t>
            </a:r>
            <a:br>
              <a:rPr lang="sv-SE" altLang="x-none" sz="3200">
                <a:ea typeface="ＭＳ Ｐゴシック" charset="-128"/>
              </a:rPr>
            </a:br>
            <a:r>
              <a:rPr lang="x-none" altLang="x-none" sz="2800">
                <a:ea typeface="ＭＳ Ｐゴシック" charset="-128"/>
              </a:rPr>
              <a:t>- </a:t>
            </a:r>
            <a:r>
              <a:rPr lang="sv-SE" altLang="x-none" sz="2800">
                <a:ea typeface="ＭＳ Ｐゴシック" charset="-128"/>
              </a:rPr>
              <a:t>Theoretical and Practical Approaches</a:t>
            </a:r>
            <a:br>
              <a:rPr lang="sv-SE" altLang="x-none" sz="3200">
                <a:ea typeface="ＭＳ Ｐゴシック" charset="-128"/>
              </a:rPr>
            </a:br>
            <a:endParaRPr lang="sv-SE" altLang="x-none" sz="3200">
              <a:ea typeface="ＭＳ Ｐゴシック" charset="-128"/>
            </a:endParaRPr>
          </a:p>
        </p:txBody>
      </p:sp>
      <p:sp>
        <p:nvSpPr>
          <p:cNvPr id="29698" name="Underrubrik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x-none">
                <a:ea typeface="ＭＳ Ｐゴシック" charset="-128"/>
              </a:rPr>
              <a:t>"Any fool can write code that a computer can understand. Good programmers write code that humans can understand." - Fowler et. al.</a:t>
            </a:r>
            <a:endParaRPr lang="sv-SE" altLang="x-none">
              <a:ea typeface="ＭＳ Ｐゴシック" charset="-128"/>
            </a:endParaRPr>
          </a:p>
        </p:txBody>
      </p:sp>
      <p:pic>
        <p:nvPicPr>
          <p:cNvPr id="29699" name="Picture 3" descr="C:\Users\Daniel\AppData\Local\Microsoft\Windows\Temporary Internet Files\Content.IE5\1R6U3JBL\MC900078711[1].wm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8850" y="3856038"/>
            <a:ext cx="1219200" cy="2957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altLang="x-none">
                <a:ea typeface="ＭＳ Ｐゴシック" charset="-128"/>
              </a:rPr>
              <a:t>Structure of Presentation</a:t>
            </a:r>
          </a:p>
        </p:txBody>
      </p:sp>
      <p:sp>
        <p:nvSpPr>
          <p:cNvPr id="30722" name="Platshållare för innehåll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altLang="x-none">
                <a:ea typeface="ＭＳ Ｐゴシック" charset="-128"/>
              </a:rPr>
              <a:t>Some Theory</a:t>
            </a:r>
          </a:p>
          <a:p>
            <a:pPr lvl="1"/>
            <a:r>
              <a:rPr lang="en-US" altLang="x-none">
                <a:ea typeface="ＭＳ Ｐゴシック" charset="-128"/>
              </a:rPr>
              <a:t>Basic knowledge of Re-engineering</a:t>
            </a:r>
          </a:p>
          <a:p>
            <a:r>
              <a:rPr lang="en-US" altLang="x-none">
                <a:ea typeface="ＭＳ Ｐゴシック" charset="-128"/>
              </a:rPr>
              <a:t>Example</a:t>
            </a:r>
          </a:p>
          <a:p>
            <a:pPr lvl="1"/>
            <a:r>
              <a:rPr lang="en-US" altLang="x-none">
                <a:ea typeface="ＭＳ Ｐゴシック" charset="-128"/>
              </a:rPr>
              <a:t>How one </a:t>
            </a:r>
            <a:r>
              <a:rPr lang="en-US" altLang="x-none" i="1">
                <a:ea typeface="ＭＳ Ｐゴシック" charset="-128"/>
              </a:rPr>
              <a:t>can</a:t>
            </a:r>
            <a:r>
              <a:rPr lang="en-US" altLang="x-none">
                <a:ea typeface="ＭＳ Ｐゴシック" charset="-128"/>
              </a:rPr>
              <a:t> use the Theory</a:t>
            </a:r>
          </a:p>
          <a:p>
            <a:r>
              <a:rPr lang="en-US" altLang="x-none">
                <a:ea typeface="ＭＳ Ｐゴシック" charset="-128"/>
              </a:rPr>
              <a:t>Conclusions</a:t>
            </a:r>
          </a:p>
          <a:p>
            <a:pPr lvl="1"/>
            <a:r>
              <a:rPr lang="en-US" altLang="x-none">
                <a:ea typeface="ＭＳ Ｐゴシック" charset="-128"/>
              </a:rPr>
              <a:t>Summary</a:t>
            </a:r>
          </a:p>
          <a:p>
            <a:pPr lvl="1"/>
            <a:r>
              <a:rPr lang="en-US" altLang="x-none">
                <a:ea typeface="ＭＳ Ｐゴシック" charset="-128"/>
              </a:rPr>
              <a:t>Lessons Learned</a:t>
            </a:r>
          </a:p>
          <a:p>
            <a:endParaRPr lang="sv-SE" altLang="x-none">
              <a:ea typeface="ＭＳ Ｐゴシック" charset="-128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altLang="x-none">
                <a:ea typeface="ＭＳ Ｐゴシック" charset="-128"/>
              </a:rPr>
              <a:t>Theory</a:t>
            </a:r>
          </a:p>
        </p:txBody>
      </p:sp>
      <p:sp>
        <p:nvSpPr>
          <p:cNvPr id="3" name="Underrubrik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>
              <a:defRPr/>
            </a:pPr>
            <a:r>
              <a:rPr lang="sv-SE" dirty="0"/>
              <a:t>Basic </a:t>
            </a:r>
            <a:r>
              <a:rPr lang="sv-SE" dirty="0" err="1"/>
              <a:t>knowledge</a:t>
            </a:r>
            <a:r>
              <a:rPr lang="sv-SE" dirty="0"/>
              <a:t> of Re-engineering</a:t>
            </a:r>
          </a:p>
          <a:p>
            <a:pPr>
              <a:defRPr/>
            </a:pPr>
            <a:endParaRPr lang="sv-SE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v-SE" altLang="x-none">
                <a:ea typeface="ＭＳ Ｐゴシック" charset="-128"/>
              </a:rPr>
              <a:t>Some Basics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defRPr/>
            </a:pPr>
            <a:r>
              <a:rPr lang="sv-SE" dirty="0"/>
              <a:t>Software </a:t>
            </a:r>
            <a:r>
              <a:rPr lang="sv-SE" dirty="0" err="1"/>
              <a:t>Component</a:t>
            </a:r>
            <a:endParaRPr lang="sv-SE" dirty="0"/>
          </a:p>
          <a:p>
            <a:pPr lvl="1">
              <a:defRPr/>
            </a:pPr>
            <a:r>
              <a:rPr lang="en-US" dirty="0"/>
              <a:t>Replaced or changed as the system evolves</a:t>
            </a:r>
            <a:endParaRPr lang="sv-SE" dirty="0"/>
          </a:p>
          <a:p>
            <a:pPr lvl="1">
              <a:defRPr/>
            </a:pPr>
            <a:r>
              <a:rPr lang="sv-SE" dirty="0" err="1"/>
              <a:t>Individual</a:t>
            </a:r>
            <a:r>
              <a:rPr lang="sv-SE" dirty="0"/>
              <a:t> interface</a:t>
            </a:r>
          </a:p>
          <a:p>
            <a:pPr lvl="1">
              <a:defRPr/>
            </a:pPr>
            <a:r>
              <a:rPr lang="sv-SE" dirty="0" err="1"/>
              <a:t>Encapsulates</a:t>
            </a:r>
            <a:r>
              <a:rPr lang="sv-SE" dirty="0"/>
              <a:t> </a:t>
            </a:r>
            <a:r>
              <a:rPr lang="sv-SE" dirty="0" err="1"/>
              <a:t>internal</a:t>
            </a:r>
            <a:r>
              <a:rPr lang="sv-SE" dirty="0"/>
              <a:t> </a:t>
            </a:r>
            <a:r>
              <a:rPr lang="sv-SE" dirty="0" err="1"/>
              <a:t>details</a:t>
            </a:r>
            <a:endParaRPr lang="sv-SE" dirty="0"/>
          </a:p>
          <a:p>
            <a:pPr lvl="1">
              <a:defRPr/>
            </a:pPr>
            <a:r>
              <a:rPr lang="sv-SE" dirty="0"/>
              <a:t>Separate </a:t>
            </a:r>
            <a:r>
              <a:rPr lang="sv-SE" dirty="0" err="1"/>
              <a:t>documentation</a:t>
            </a:r>
            <a:endParaRPr lang="sv-SE" dirty="0"/>
          </a:p>
          <a:p>
            <a:pPr>
              <a:defRPr/>
            </a:pPr>
            <a:r>
              <a:rPr lang="sv-SE" dirty="0"/>
              <a:t>Software </a:t>
            </a:r>
            <a:r>
              <a:rPr lang="sv-SE" dirty="0" err="1"/>
              <a:t>Module</a:t>
            </a:r>
            <a:endParaRPr lang="sv-SE" dirty="0"/>
          </a:p>
          <a:p>
            <a:pPr lvl="1">
              <a:defRPr/>
            </a:pPr>
            <a:r>
              <a:rPr lang="sv-SE" dirty="0" err="1"/>
              <a:t>Implementation</a:t>
            </a:r>
            <a:r>
              <a:rPr lang="sv-SE" dirty="0"/>
              <a:t> </a:t>
            </a:r>
            <a:r>
              <a:rPr lang="sv-SE" dirty="0" err="1"/>
              <a:t>unit</a:t>
            </a:r>
            <a:endParaRPr lang="sv-SE" dirty="0"/>
          </a:p>
          <a:p>
            <a:pPr lvl="1">
              <a:defRPr/>
            </a:pPr>
            <a:r>
              <a:rPr lang="sv-SE" dirty="0" err="1"/>
              <a:t>Independently</a:t>
            </a:r>
            <a:r>
              <a:rPr lang="sv-SE" dirty="0"/>
              <a:t> </a:t>
            </a:r>
            <a:r>
              <a:rPr lang="sv-SE" dirty="0" err="1"/>
              <a:t>developed</a:t>
            </a:r>
            <a:endParaRPr lang="sv-SE" dirty="0"/>
          </a:p>
          <a:p>
            <a:pPr lvl="1">
              <a:defRPr/>
            </a:pPr>
            <a:r>
              <a:rPr lang="en-US" dirty="0"/>
              <a:t>Do not need each other to function</a:t>
            </a:r>
            <a:endParaRPr lang="sv-SE" dirty="0"/>
          </a:p>
          <a:p>
            <a:pPr>
              <a:defRPr/>
            </a:pPr>
            <a:endParaRPr lang="sv-SE" dirty="0" err="1"/>
          </a:p>
        </p:txBody>
      </p:sp>
    </p:spTree>
  </p:cSld>
  <p:clrMapOvr>
    <a:masterClrMapping/>
  </p:clrMapOvr>
  <p:transition spd="slow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v-SE" altLang="x-none">
                <a:ea typeface="ＭＳ Ｐゴシック" charset="-128"/>
              </a:rPr>
              <a:t>Lehman</a:t>
            </a:r>
            <a:r>
              <a:rPr lang="sv-SE" altLang="en-US">
                <a:ea typeface="ＭＳ Ｐゴシック" charset="-128"/>
              </a:rPr>
              <a:t>’</a:t>
            </a:r>
            <a:r>
              <a:rPr lang="sv-SE" altLang="x-none">
                <a:ea typeface="ＭＳ Ｐゴシック" charset="-128"/>
              </a:rPr>
              <a:t>s Laws</a:t>
            </a:r>
          </a:p>
        </p:txBody>
      </p:sp>
      <p:sp>
        <p:nvSpPr>
          <p:cNvPr id="33794" name="Platshållare för innehåll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x-none">
                <a:ea typeface="ＭＳ Ｐゴシック" charset="-128"/>
              </a:rPr>
              <a:t>Program evolution</a:t>
            </a:r>
          </a:p>
          <a:p>
            <a:r>
              <a:rPr lang="en-US" altLang="x-none">
                <a:ea typeface="ＭＳ Ｐゴシック" charset="-128"/>
              </a:rPr>
              <a:t>The Law of Continuing Change</a:t>
            </a:r>
          </a:p>
          <a:p>
            <a:pPr lvl="1"/>
            <a:r>
              <a:rPr lang="en-US" altLang="x-none">
                <a:ea typeface="ＭＳ Ｐゴシック" charset="-128"/>
              </a:rPr>
              <a:t>A program that is used in reality must change, or become progressively less useful.</a:t>
            </a:r>
            <a:endParaRPr lang="sv-SE" altLang="x-none">
              <a:ea typeface="ＭＳ Ｐゴシック" charset="-128"/>
            </a:endParaRPr>
          </a:p>
          <a:p>
            <a:r>
              <a:rPr lang="en-US" altLang="x-none">
                <a:ea typeface="ＭＳ Ｐゴシック" charset="-128"/>
              </a:rPr>
              <a:t>The Law of Increasing Complexity</a:t>
            </a:r>
          </a:p>
          <a:p>
            <a:pPr lvl="1"/>
            <a:r>
              <a:rPr lang="en-US" altLang="x-none">
                <a:ea typeface="ＭＳ Ｐゴシック" charset="-128"/>
              </a:rPr>
              <a:t>As a program evolves, it becomes more complex. This will continue until work is done to maintain or reduce the complexity.</a:t>
            </a:r>
            <a:endParaRPr lang="sv-SE" altLang="x-none">
              <a:ea typeface="ＭＳ Ｐゴシック" charset="-128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altLang="x-none">
                <a:ea typeface="ＭＳ Ｐゴシック" charset="-128"/>
              </a:rPr>
              <a:t>What is Re-engineering?</a:t>
            </a:r>
          </a:p>
        </p:txBody>
      </p:sp>
      <p:sp>
        <p:nvSpPr>
          <p:cNvPr id="34818" name="Platshållare för innehåll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x-none">
                <a:ea typeface="ＭＳ Ｐゴシック" charset="-128"/>
              </a:rPr>
              <a:t>Understand and then improve existing software system</a:t>
            </a:r>
          </a:p>
          <a:p>
            <a:pPr lvl="1"/>
            <a:r>
              <a:rPr lang="en-US" altLang="x-none">
                <a:ea typeface="ＭＳ Ｐゴシック" charset="-128"/>
              </a:rPr>
              <a:t>Examination &gt; Analysis &gt; Alteration</a:t>
            </a:r>
          </a:p>
          <a:p>
            <a:r>
              <a:rPr lang="en-US" altLang="x-none">
                <a:ea typeface="ＭＳ Ｐゴシック" charset="-128"/>
              </a:rPr>
              <a:t>Does not change the functionality</a:t>
            </a:r>
          </a:p>
          <a:p>
            <a:r>
              <a:rPr lang="en-US" altLang="x-none">
                <a:ea typeface="ＭＳ Ｐゴシック" charset="-128"/>
              </a:rPr>
              <a:t>Three basic steps:</a:t>
            </a:r>
          </a:p>
          <a:p>
            <a:pPr lvl="1"/>
            <a:r>
              <a:rPr lang="en-US" altLang="x-none">
                <a:ea typeface="ＭＳ Ｐゴシック" charset="-128"/>
              </a:rPr>
              <a:t>Reverse engineering </a:t>
            </a:r>
          </a:p>
          <a:p>
            <a:pPr lvl="1"/>
            <a:r>
              <a:rPr lang="en-US" altLang="x-none">
                <a:ea typeface="ＭＳ Ｐゴシック" charset="-128"/>
              </a:rPr>
              <a:t>Restructuring/Refactoring</a:t>
            </a:r>
          </a:p>
          <a:p>
            <a:pPr lvl="1"/>
            <a:r>
              <a:rPr lang="en-US" altLang="x-none">
                <a:ea typeface="ＭＳ Ｐゴシック" charset="-128"/>
              </a:rPr>
              <a:t>Forward engineering</a:t>
            </a:r>
          </a:p>
          <a:p>
            <a:endParaRPr lang="en-US" altLang="x-none">
              <a:ea typeface="ＭＳ Ｐゴシック" charset="-128"/>
            </a:endParaRPr>
          </a:p>
          <a:p>
            <a:endParaRPr lang="en-US" altLang="x-none">
              <a:ea typeface="ＭＳ Ｐゴシック" charset="-128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altLang="x-none">
                <a:ea typeface="ＭＳ Ｐゴシック" charset="-128"/>
              </a:rPr>
              <a:t>Why Re-engineering?</a:t>
            </a:r>
          </a:p>
        </p:txBody>
      </p:sp>
      <p:sp>
        <p:nvSpPr>
          <p:cNvPr id="35842" name="Platshållare för innehåll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x-none">
                <a:ea typeface="ＭＳ Ｐゴシック" charset="-128"/>
              </a:rPr>
              <a:t>Make the system </a:t>
            </a:r>
            <a:r>
              <a:rPr lang="en-US" altLang="en-US">
                <a:ea typeface="ＭＳ Ｐゴシック" charset="-128"/>
              </a:rPr>
              <a:t>“</a:t>
            </a:r>
            <a:r>
              <a:rPr lang="en-US" altLang="x-none">
                <a:ea typeface="ＭＳ Ｐゴシック" charset="-128"/>
              </a:rPr>
              <a:t>better</a:t>
            </a:r>
            <a:r>
              <a:rPr lang="en-US" altLang="en-US">
                <a:ea typeface="ＭＳ Ｐゴシック" charset="-128"/>
              </a:rPr>
              <a:t>”</a:t>
            </a:r>
            <a:r>
              <a:rPr lang="en-US" altLang="x-none">
                <a:ea typeface="ＭＳ Ｐゴシック" charset="-128"/>
              </a:rPr>
              <a:t>!</a:t>
            </a:r>
          </a:p>
          <a:p>
            <a:pPr lvl="1"/>
            <a:r>
              <a:rPr lang="en-US" altLang="x-none">
                <a:ea typeface="ＭＳ Ｐゴシック" charset="-128"/>
              </a:rPr>
              <a:t>More maintainable</a:t>
            </a:r>
          </a:p>
          <a:p>
            <a:pPr lvl="1"/>
            <a:r>
              <a:rPr lang="en-US" altLang="x-none">
                <a:ea typeface="ＭＳ Ｐゴシック" charset="-128"/>
              </a:rPr>
              <a:t>Easier to understand</a:t>
            </a:r>
          </a:p>
          <a:p>
            <a:pPr lvl="1"/>
            <a:r>
              <a:rPr lang="en-US" altLang="x-none">
                <a:ea typeface="ＭＳ Ｐゴシック" charset="-128"/>
              </a:rPr>
              <a:t>Better performance</a:t>
            </a:r>
          </a:p>
          <a:p>
            <a:r>
              <a:rPr lang="en-US" altLang="x-none">
                <a:ea typeface="ＭＳ Ｐゴシック" charset="-128"/>
              </a:rPr>
              <a:t>Cope with changes outside the system</a:t>
            </a:r>
          </a:p>
          <a:p>
            <a:pPr lvl="1"/>
            <a:r>
              <a:rPr lang="en-US" altLang="x-none">
                <a:ea typeface="ＭＳ Ｐゴシック" charset="-128"/>
              </a:rPr>
              <a:t>New software</a:t>
            </a:r>
          </a:p>
          <a:p>
            <a:pPr lvl="1"/>
            <a:r>
              <a:rPr lang="en-US" altLang="x-none">
                <a:ea typeface="ＭＳ Ｐゴシック" charset="-128"/>
              </a:rPr>
              <a:t>New hardware</a:t>
            </a:r>
          </a:p>
          <a:p>
            <a:endParaRPr lang="en-US" altLang="x-none">
              <a:ea typeface="ＭＳ Ｐゴシック" charset="-128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altLang="x-none">
                <a:ea typeface="ＭＳ Ｐゴシック" charset="-128"/>
              </a:rPr>
              <a:t>Re-engineering Steps</a:t>
            </a:r>
          </a:p>
        </p:txBody>
      </p:sp>
      <p:sp>
        <p:nvSpPr>
          <p:cNvPr id="36866" name="Platshållare för innehåll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x-none">
                <a:ea typeface="ＭＳ Ｐゴシック" charset="-128"/>
              </a:rPr>
              <a:t>1. Reverse engineering </a:t>
            </a:r>
          </a:p>
          <a:p>
            <a:pPr lvl="1"/>
            <a:r>
              <a:rPr lang="en-US" altLang="x-none">
                <a:ea typeface="ＭＳ Ｐゴシック" charset="-128"/>
              </a:rPr>
              <a:t>Analyze components and their relationships. </a:t>
            </a:r>
          </a:p>
          <a:p>
            <a:pPr lvl="1"/>
            <a:r>
              <a:rPr lang="en-GB" altLang="x-none">
                <a:ea typeface="ＭＳ Ｐゴシック" charset="-128"/>
              </a:rPr>
              <a:t>Creates a description of the system</a:t>
            </a:r>
            <a:endParaRPr lang="en-US" altLang="x-none">
              <a:ea typeface="ＭＳ Ｐゴシック" charset="-128"/>
            </a:endParaRPr>
          </a:p>
          <a:p>
            <a:pPr lvl="1"/>
            <a:r>
              <a:rPr lang="en-US" altLang="x-none">
                <a:ea typeface="ＭＳ Ｐゴシック" charset="-128"/>
              </a:rPr>
              <a:t>The more complex a program is the harder it is to reverse engineer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D58498A4-2013-4F97-834F-B2D3595452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Black-box </a:t>
            </a:r>
            <a:r>
              <a:rPr lang="sv-SE" dirty="0" err="1"/>
              <a:t>testing</a:t>
            </a:r>
            <a:endParaRPr lang="sv-SE" dirty="0"/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16DBCE07-202C-4285-86B0-6FA2F26B07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7711" y="4107179"/>
            <a:ext cx="8029575" cy="1434480"/>
          </a:xfrm>
        </p:spPr>
        <p:txBody>
          <a:bodyPr/>
          <a:lstStyle/>
          <a:p>
            <a:r>
              <a:rPr lang="sv-SE" sz="2000" dirty="0" err="1"/>
              <a:t>We</a:t>
            </a:r>
            <a:r>
              <a:rPr lang="sv-SE" sz="2000" dirty="0"/>
              <a:t> </a:t>
            </a:r>
            <a:r>
              <a:rPr lang="sv-SE" sz="2000" dirty="0" err="1"/>
              <a:t>are</a:t>
            </a:r>
            <a:r>
              <a:rPr lang="sv-SE" sz="2000" dirty="0"/>
              <a:t> </a:t>
            </a:r>
            <a:r>
              <a:rPr lang="sv-SE" sz="2000" dirty="0" err="1"/>
              <a:t>testing</a:t>
            </a:r>
            <a:r>
              <a:rPr lang="sv-SE" sz="2000" dirty="0"/>
              <a:t> </a:t>
            </a:r>
            <a:r>
              <a:rPr lang="sv-SE" sz="2000" dirty="0" err="1"/>
              <a:t>if</a:t>
            </a:r>
            <a:r>
              <a:rPr lang="sv-SE" sz="2000" dirty="0"/>
              <a:t> </a:t>
            </a:r>
            <a:r>
              <a:rPr lang="sv-SE" sz="2000" dirty="0" err="1"/>
              <a:t>actual</a:t>
            </a:r>
            <a:r>
              <a:rPr lang="sv-SE" sz="2000" dirty="0"/>
              <a:t> output </a:t>
            </a:r>
            <a:r>
              <a:rPr lang="sv-SE" sz="2000" dirty="0" err="1"/>
              <a:t>matches</a:t>
            </a:r>
            <a:r>
              <a:rPr lang="sv-SE" sz="2000" dirty="0"/>
              <a:t> </a:t>
            </a:r>
            <a:r>
              <a:rPr lang="sv-SE" sz="2000" dirty="0" err="1"/>
              <a:t>expected</a:t>
            </a:r>
            <a:r>
              <a:rPr lang="sv-SE" sz="2000" dirty="0"/>
              <a:t> output</a:t>
            </a:r>
          </a:p>
          <a:p>
            <a:r>
              <a:rPr lang="sv-SE" sz="2000" dirty="0"/>
              <a:t>The test </a:t>
            </a:r>
            <a:r>
              <a:rPr lang="sv-SE" sz="2000" dirty="0" err="1"/>
              <a:t>passes</a:t>
            </a:r>
            <a:r>
              <a:rPr lang="sv-SE" sz="2000" dirty="0"/>
              <a:t> for </a:t>
            </a:r>
            <a:r>
              <a:rPr lang="sv-SE" sz="2000" dirty="0" err="1"/>
              <a:t>getRectangleArea</a:t>
            </a:r>
            <a:r>
              <a:rPr lang="sv-SE" sz="2000" dirty="0"/>
              <a:t>(5,4) = 20, and </a:t>
            </a:r>
            <a:r>
              <a:rPr lang="sv-SE" sz="2000" dirty="0" err="1"/>
              <a:t>fails</a:t>
            </a:r>
            <a:r>
              <a:rPr lang="sv-SE" sz="2000" dirty="0"/>
              <a:t> </a:t>
            </a:r>
            <a:r>
              <a:rPr lang="sv-SE" sz="2000" dirty="0" err="1"/>
              <a:t>if</a:t>
            </a:r>
            <a:r>
              <a:rPr lang="sv-SE" sz="2000" dirty="0"/>
              <a:t> not</a:t>
            </a:r>
          </a:p>
        </p:txBody>
      </p:sp>
      <p:sp>
        <p:nvSpPr>
          <p:cNvPr id="4" name="Platshållare för bildnummer 3">
            <a:extLst>
              <a:ext uri="{FF2B5EF4-FFF2-40B4-BE49-F238E27FC236}">
                <a16:creationId xmlns:a16="http://schemas.microsoft.com/office/drawing/2014/main" id="{3FEA3E21-279A-4233-94D5-635B2A8E318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82DE14-0267-5B47-8712-AF8DF55B2165}" type="slidenum">
              <a:rPr lang="en-US" altLang="x-none" smtClean="0"/>
              <a:pPr/>
              <a:t>4</a:t>
            </a:fld>
            <a:endParaRPr lang="en-US" altLang="x-none"/>
          </a:p>
        </p:txBody>
      </p:sp>
      <p:sp>
        <p:nvSpPr>
          <p:cNvPr id="5" name="Moln 4">
            <a:extLst>
              <a:ext uri="{FF2B5EF4-FFF2-40B4-BE49-F238E27FC236}">
                <a16:creationId xmlns:a16="http://schemas.microsoft.com/office/drawing/2014/main" id="{EA1D80E0-038E-495D-B545-1ADCBFFDD8EB}"/>
              </a:ext>
            </a:extLst>
          </p:cNvPr>
          <p:cNvSpPr/>
          <p:nvPr/>
        </p:nvSpPr>
        <p:spPr>
          <a:xfrm>
            <a:off x="2987824" y="2718150"/>
            <a:ext cx="4392488" cy="1025525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600" dirty="0">
                <a:solidFill>
                  <a:schemeClr val="tx1"/>
                </a:solidFill>
              </a:rPr>
              <a:t>public </a:t>
            </a:r>
            <a:r>
              <a:rPr lang="sv-SE" sz="1600" dirty="0" err="1">
                <a:solidFill>
                  <a:schemeClr val="tx1"/>
                </a:solidFill>
              </a:rPr>
              <a:t>int</a:t>
            </a:r>
            <a:r>
              <a:rPr lang="sv-SE" sz="1600" dirty="0">
                <a:solidFill>
                  <a:schemeClr val="tx1"/>
                </a:solidFill>
              </a:rPr>
              <a:t> </a:t>
            </a:r>
            <a:r>
              <a:rPr lang="sv-SE" sz="1600" dirty="0" err="1">
                <a:solidFill>
                  <a:schemeClr val="tx1"/>
                </a:solidFill>
              </a:rPr>
              <a:t>getRectangleArea</a:t>
            </a:r>
            <a:r>
              <a:rPr lang="sv-SE" sz="1600" dirty="0">
                <a:solidFill>
                  <a:schemeClr val="tx1"/>
                </a:solidFill>
              </a:rPr>
              <a:t>( </a:t>
            </a:r>
            <a:r>
              <a:rPr lang="sv-SE" sz="1600" dirty="0" err="1">
                <a:solidFill>
                  <a:schemeClr val="tx1"/>
                </a:solidFill>
              </a:rPr>
              <a:t>int</a:t>
            </a:r>
            <a:r>
              <a:rPr lang="sv-SE" sz="1600" dirty="0">
                <a:solidFill>
                  <a:schemeClr val="tx1"/>
                </a:solidFill>
              </a:rPr>
              <a:t> </a:t>
            </a:r>
            <a:r>
              <a:rPr lang="sv-SE" sz="1600" dirty="0" err="1">
                <a:solidFill>
                  <a:schemeClr val="tx1"/>
                </a:solidFill>
              </a:rPr>
              <a:t>height</a:t>
            </a:r>
            <a:r>
              <a:rPr lang="sv-SE" sz="1600" dirty="0">
                <a:solidFill>
                  <a:schemeClr val="tx1"/>
                </a:solidFill>
              </a:rPr>
              <a:t>, </a:t>
            </a:r>
            <a:r>
              <a:rPr lang="sv-SE" sz="1600" dirty="0" err="1">
                <a:solidFill>
                  <a:schemeClr val="tx1"/>
                </a:solidFill>
              </a:rPr>
              <a:t>int</a:t>
            </a:r>
            <a:r>
              <a:rPr lang="sv-SE" sz="1600" dirty="0">
                <a:solidFill>
                  <a:schemeClr val="tx1"/>
                </a:solidFill>
              </a:rPr>
              <a:t> </a:t>
            </a:r>
            <a:r>
              <a:rPr lang="sv-SE" sz="1600" dirty="0" err="1">
                <a:solidFill>
                  <a:schemeClr val="tx1"/>
                </a:solidFill>
              </a:rPr>
              <a:t>width</a:t>
            </a:r>
            <a:r>
              <a:rPr lang="sv-SE" sz="1600" dirty="0">
                <a:solidFill>
                  <a:schemeClr val="tx1"/>
                </a:solidFill>
              </a:rPr>
              <a:t>) { }</a:t>
            </a:r>
          </a:p>
        </p:txBody>
      </p:sp>
      <p:sp>
        <p:nvSpPr>
          <p:cNvPr id="6" name="Pil: höger 5">
            <a:extLst>
              <a:ext uri="{FF2B5EF4-FFF2-40B4-BE49-F238E27FC236}">
                <a16:creationId xmlns:a16="http://schemas.microsoft.com/office/drawing/2014/main" id="{BB6B71D5-971E-4E4A-9965-1030351F978B}"/>
              </a:ext>
            </a:extLst>
          </p:cNvPr>
          <p:cNvSpPr/>
          <p:nvPr/>
        </p:nvSpPr>
        <p:spPr>
          <a:xfrm>
            <a:off x="323528" y="2744923"/>
            <a:ext cx="2520281" cy="93000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600" dirty="0" err="1">
                <a:solidFill>
                  <a:schemeClr val="tx1"/>
                </a:solidFill>
              </a:rPr>
              <a:t>getRectangleArea</a:t>
            </a:r>
            <a:r>
              <a:rPr lang="sv-SE" sz="1600" dirty="0">
                <a:solidFill>
                  <a:schemeClr val="tx1"/>
                </a:solidFill>
              </a:rPr>
              <a:t>(5,4)</a:t>
            </a:r>
          </a:p>
        </p:txBody>
      </p:sp>
      <p:sp>
        <p:nvSpPr>
          <p:cNvPr id="7" name="Lika med 6">
            <a:extLst>
              <a:ext uri="{FF2B5EF4-FFF2-40B4-BE49-F238E27FC236}">
                <a16:creationId xmlns:a16="http://schemas.microsoft.com/office/drawing/2014/main" id="{A857AFDB-0E01-4630-9276-3688992F3EAB}"/>
              </a:ext>
            </a:extLst>
          </p:cNvPr>
          <p:cNvSpPr/>
          <p:nvPr/>
        </p:nvSpPr>
        <p:spPr>
          <a:xfrm>
            <a:off x="7497713" y="2949630"/>
            <a:ext cx="746695" cy="504056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>
              <a:solidFill>
                <a:schemeClr val="tx1"/>
              </a:solidFill>
            </a:endParaRPr>
          </a:p>
        </p:txBody>
      </p:sp>
      <p:sp>
        <p:nvSpPr>
          <p:cNvPr id="8" name="textruta 7">
            <a:extLst>
              <a:ext uri="{FF2B5EF4-FFF2-40B4-BE49-F238E27FC236}">
                <a16:creationId xmlns:a16="http://schemas.microsoft.com/office/drawing/2014/main" id="{68C4F4C8-A6A7-408A-819C-FB7B9D476987}"/>
              </a:ext>
            </a:extLst>
          </p:cNvPr>
          <p:cNvSpPr txBox="1"/>
          <p:nvPr/>
        </p:nvSpPr>
        <p:spPr>
          <a:xfrm>
            <a:off x="8244408" y="2909270"/>
            <a:ext cx="6399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3200" b="1" dirty="0"/>
              <a:t>20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137D50C6-95EA-4595-BE71-6D00962D48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57930" y="5202573"/>
            <a:ext cx="2209800" cy="609600"/>
          </a:xfrm>
          <a:prstGeom prst="rect">
            <a:avLst/>
          </a:prstGeom>
          <a:solidFill>
            <a:schemeClr val="tx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sv-SE" dirty="0">
                <a:solidFill>
                  <a:schemeClr val="bg1"/>
                </a:solidFill>
              </a:rPr>
              <a:t>Black box</a:t>
            </a:r>
          </a:p>
        </p:txBody>
      </p:sp>
      <p:sp>
        <p:nvSpPr>
          <p:cNvPr id="10" name="Text Box 4">
            <a:extLst>
              <a:ext uri="{FF2B5EF4-FFF2-40B4-BE49-F238E27FC236}">
                <a16:creationId xmlns:a16="http://schemas.microsoft.com/office/drawing/2014/main" id="{A3E8DFEF-28F5-4B85-AD77-9ACA21E635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7530" y="5336895"/>
            <a:ext cx="2224088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en-US" altLang="sv-SE" i="1" dirty="0"/>
              <a:t>… requirements</a:t>
            </a:r>
          </a:p>
        </p:txBody>
      </p:sp>
      <p:sp>
        <p:nvSpPr>
          <p:cNvPr id="11" name="Text Box 5">
            <a:extLst>
              <a:ext uri="{FF2B5EF4-FFF2-40B4-BE49-F238E27FC236}">
                <a16:creationId xmlns:a16="http://schemas.microsoft.com/office/drawing/2014/main" id="{856A8C89-7322-44F0-8DE7-745AEC7E71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28130" y="5231917"/>
            <a:ext cx="2333625" cy="9400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r">
              <a:lnSpc>
                <a:spcPct val="40000"/>
              </a:lnSpc>
              <a:spcBef>
                <a:spcPct val="50000"/>
              </a:spcBef>
            </a:pPr>
            <a:r>
              <a:rPr lang="en-US" altLang="sv-SE" i="1" dirty="0"/>
              <a:t>Actual </a:t>
            </a:r>
            <a:r>
              <a:rPr lang="en-US" altLang="sv-SE" dirty="0"/>
              <a:t>output</a:t>
            </a:r>
            <a:endParaRPr lang="en-US" altLang="sv-SE" i="1" dirty="0"/>
          </a:p>
          <a:p>
            <a:pPr algn="r">
              <a:lnSpc>
                <a:spcPct val="40000"/>
              </a:lnSpc>
              <a:spcBef>
                <a:spcPct val="50000"/>
              </a:spcBef>
            </a:pPr>
            <a:r>
              <a:rPr lang="en-US" altLang="sv-SE" dirty="0"/>
              <a:t>compared with</a:t>
            </a:r>
            <a:r>
              <a:rPr lang="en-US" altLang="sv-SE" i="1" dirty="0"/>
              <a:t> </a:t>
            </a:r>
          </a:p>
          <a:p>
            <a:pPr algn="r">
              <a:lnSpc>
                <a:spcPct val="40000"/>
              </a:lnSpc>
              <a:spcBef>
                <a:spcPct val="50000"/>
              </a:spcBef>
            </a:pPr>
            <a:r>
              <a:rPr lang="en-US" altLang="sv-SE" i="1" dirty="0"/>
              <a:t>required </a:t>
            </a:r>
            <a:r>
              <a:rPr lang="en-US" altLang="sv-SE" dirty="0"/>
              <a:t>output</a:t>
            </a:r>
          </a:p>
        </p:txBody>
      </p:sp>
      <p:cxnSp>
        <p:nvCxnSpPr>
          <p:cNvPr id="12" name="AutoShape 26">
            <a:extLst>
              <a:ext uri="{FF2B5EF4-FFF2-40B4-BE49-F238E27FC236}">
                <a16:creationId xmlns:a16="http://schemas.microsoft.com/office/drawing/2014/main" id="{8080FA13-91F5-48BC-84C5-C35C732DCA7A}"/>
              </a:ext>
            </a:extLst>
          </p:cNvPr>
          <p:cNvCxnSpPr>
            <a:cxnSpLocks noChangeShapeType="1"/>
            <a:endCxn id="9" idx="1"/>
          </p:cNvCxnSpPr>
          <p:nvPr/>
        </p:nvCxnSpPr>
        <p:spPr bwMode="auto">
          <a:xfrm>
            <a:off x="2581618" y="5507373"/>
            <a:ext cx="976312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" name="AutoShape 27">
            <a:extLst>
              <a:ext uri="{FF2B5EF4-FFF2-40B4-BE49-F238E27FC236}">
                <a16:creationId xmlns:a16="http://schemas.microsoft.com/office/drawing/2014/main" id="{24E508E5-88FC-444D-A221-DCE2E23B64CF}"/>
              </a:ext>
            </a:extLst>
          </p:cNvPr>
          <p:cNvCxnSpPr>
            <a:cxnSpLocks noChangeShapeType="1"/>
            <a:stCxn id="9" idx="3"/>
          </p:cNvCxnSpPr>
          <p:nvPr/>
        </p:nvCxnSpPr>
        <p:spPr bwMode="auto">
          <a:xfrm>
            <a:off x="5767730" y="5507373"/>
            <a:ext cx="660400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2988528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altLang="x-none">
                <a:ea typeface="ＭＳ Ｐゴシック" charset="-128"/>
              </a:rPr>
              <a:t>Re-engineering Steps</a:t>
            </a:r>
          </a:p>
        </p:txBody>
      </p:sp>
      <p:sp>
        <p:nvSpPr>
          <p:cNvPr id="37890" name="Platshållare för innehåll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x-none">
                <a:ea typeface="ＭＳ Ｐゴシック" charset="-128"/>
              </a:rPr>
              <a:t>2. Refactoring/Restructuring</a:t>
            </a:r>
          </a:p>
          <a:p>
            <a:pPr lvl="1"/>
            <a:r>
              <a:rPr lang="en-US" altLang="x-none">
                <a:ea typeface="ＭＳ Ｐゴシック" charset="-128"/>
              </a:rPr>
              <a:t>(x - 1) * (x + 1) = x^2 - 1</a:t>
            </a:r>
          </a:p>
          <a:p>
            <a:pPr lvl="1"/>
            <a:r>
              <a:rPr lang="en-US" altLang="x-none">
                <a:ea typeface="ＭＳ Ｐゴシック" charset="-128"/>
              </a:rPr>
              <a:t>Does not change the external behavior</a:t>
            </a:r>
          </a:p>
          <a:p>
            <a:pPr lvl="1"/>
            <a:r>
              <a:rPr lang="en-US" altLang="x-none">
                <a:ea typeface="ＭＳ Ｐゴシック" charset="-128"/>
              </a:rPr>
              <a:t>Not same as Rewriting</a:t>
            </a:r>
          </a:p>
          <a:p>
            <a:pPr lvl="2"/>
            <a:r>
              <a:rPr lang="en-US" altLang="x-none">
                <a:ea typeface="ＭＳ Ｐゴシック" charset="-128"/>
              </a:rPr>
              <a:t>Rewriting changes the behavior</a:t>
            </a:r>
          </a:p>
          <a:p>
            <a:pPr lvl="1"/>
            <a:r>
              <a:rPr lang="en-US" altLang="x-none">
                <a:ea typeface="ＭＳ Ｐゴシック" charset="-128"/>
              </a:rPr>
              <a:t>Improve the design of the code after it has been written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altLang="x-none">
                <a:ea typeface="ＭＳ Ｐゴシック" charset="-128"/>
              </a:rPr>
              <a:t>Re-engineering Steps</a:t>
            </a:r>
          </a:p>
        </p:txBody>
      </p:sp>
      <p:sp>
        <p:nvSpPr>
          <p:cNvPr id="38914" name="Platshållare för innehåll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x-none">
                <a:ea typeface="ＭＳ Ｐゴシック" charset="-128"/>
              </a:rPr>
              <a:t>3. Forward engineering</a:t>
            </a:r>
          </a:p>
          <a:p>
            <a:pPr lvl="1"/>
            <a:r>
              <a:rPr lang="en-US" altLang="x-none">
                <a:ea typeface="ＭＳ Ｐゴシック" charset="-128"/>
              </a:rPr>
              <a:t>Move from abstract or high implementation-independent design to a physical implementation of a system</a:t>
            </a:r>
          </a:p>
          <a:p>
            <a:pPr lvl="1"/>
            <a:r>
              <a:rPr lang="en-US" altLang="x-none">
                <a:ea typeface="ＭＳ Ｐゴシック" charset="-128"/>
              </a:rPr>
              <a:t>This is the traditional way of designing systems</a:t>
            </a:r>
          </a:p>
          <a:p>
            <a:pPr lvl="2"/>
            <a:r>
              <a:rPr lang="en-US" altLang="x-none">
                <a:ea typeface="ＭＳ Ｐゴシック" charset="-128"/>
              </a:rPr>
              <a:t>You know this stuff by now… ;)</a:t>
            </a:r>
            <a:endParaRPr lang="sv-SE" altLang="x-none">
              <a:ea typeface="ＭＳ Ｐゴシック" charset="-128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v-SE" altLang="x-none" sz="3200">
                <a:ea typeface="ＭＳ Ｐゴシック" charset="-128"/>
              </a:rPr>
              <a:t>Re-engineering: Different levels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defRPr/>
            </a:pPr>
            <a:r>
              <a:rPr lang="sv-SE" sz="2400" dirty="0"/>
              <a:t>Source </a:t>
            </a:r>
            <a:r>
              <a:rPr lang="sv-SE" sz="2400" dirty="0" err="1"/>
              <a:t>Code</a:t>
            </a:r>
            <a:r>
              <a:rPr lang="sv-SE" sz="2400" dirty="0"/>
              <a:t> </a:t>
            </a:r>
            <a:r>
              <a:rPr lang="sv-SE" sz="2400" dirty="0" err="1"/>
              <a:t>Level</a:t>
            </a:r>
            <a:endParaRPr lang="sv-SE" sz="2400" dirty="0"/>
          </a:p>
          <a:p>
            <a:pPr lvl="1">
              <a:defRPr/>
            </a:pPr>
            <a:r>
              <a:rPr lang="sv-SE" sz="2000" dirty="0"/>
              <a:t>Change </a:t>
            </a:r>
            <a:r>
              <a:rPr lang="sv-SE" sz="2000" dirty="0" err="1"/>
              <a:t>structure</a:t>
            </a:r>
            <a:endParaRPr lang="sv-SE" sz="2000" dirty="0"/>
          </a:p>
          <a:p>
            <a:pPr lvl="1">
              <a:defRPr/>
            </a:pPr>
            <a:r>
              <a:rPr lang="sv-SE" sz="2000" dirty="0" err="1"/>
              <a:t>Improve</a:t>
            </a:r>
            <a:r>
              <a:rPr lang="sv-SE" sz="2000" dirty="0"/>
              <a:t> </a:t>
            </a:r>
            <a:r>
              <a:rPr lang="sv-SE" sz="2000" dirty="0" err="1"/>
              <a:t>algorithms</a:t>
            </a:r>
            <a:endParaRPr lang="sv-SE" sz="2000" dirty="0"/>
          </a:p>
          <a:p>
            <a:pPr lvl="1">
              <a:defRPr/>
            </a:pPr>
            <a:r>
              <a:rPr lang="sv-SE" sz="2000" dirty="0"/>
              <a:t>New </a:t>
            </a:r>
            <a:r>
              <a:rPr lang="sv-SE" sz="2000" dirty="0" err="1"/>
              <a:t>language</a:t>
            </a:r>
            <a:r>
              <a:rPr lang="sv-SE" sz="2000" dirty="0"/>
              <a:t> </a:t>
            </a:r>
            <a:r>
              <a:rPr lang="sv-SE" sz="2000" dirty="0" err="1"/>
              <a:t>porting</a:t>
            </a:r>
            <a:endParaRPr lang="sv-SE" sz="2000" dirty="0"/>
          </a:p>
          <a:p>
            <a:pPr>
              <a:defRPr/>
            </a:pPr>
            <a:r>
              <a:rPr lang="sv-SE" sz="2400" dirty="0" err="1"/>
              <a:t>Function</a:t>
            </a:r>
            <a:r>
              <a:rPr lang="sv-SE" sz="2400" dirty="0"/>
              <a:t> </a:t>
            </a:r>
            <a:r>
              <a:rPr lang="sv-SE" sz="2400" dirty="0" err="1"/>
              <a:t>Level</a:t>
            </a:r>
            <a:endParaRPr lang="sv-SE" sz="2400" dirty="0"/>
          </a:p>
          <a:p>
            <a:pPr lvl="1">
              <a:defRPr/>
            </a:pPr>
            <a:r>
              <a:rPr lang="sv-SE" sz="2000" dirty="0" err="1"/>
              <a:t>Updates</a:t>
            </a:r>
            <a:r>
              <a:rPr lang="sv-SE" sz="2000" dirty="0"/>
              <a:t> </a:t>
            </a:r>
            <a:r>
              <a:rPr lang="sv-SE" sz="2000" dirty="0" err="1"/>
              <a:t>to</a:t>
            </a:r>
            <a:r>
              <a:rPr lang="sv-SE" sz="2000" dirty="0"/>
              <a:t> the Class (</a:t>
            </a:r>
            <a:r>
              <a:rPr lang="sv-SE" sz="2000" dirty="0" err="1"/>
              <a:t>if</a:t>
            </a:r>
            <a:r>
              <a:rPr lang="sv-SE" sz="2000" dirty="0"/>
              <a:t> OO)</a:t>
            </a:r>
          </a:p>
          <a:p>
            <a:pPr lvl="1">
              <a:defRPr/>
            </a:pPr>
            <a:r>
              <a:rPr lang="sv-SE" sz="2000" dirty="0"/>
              <a:t>Interface </a:t>
            </a:r>
            <a:r>
              <a:rPr lang="sv-SE" sz="2000" dirty="0" err="1"/>
              <a:t>changes</a:t>
            </a:r>
            <a:r>
              <a:rPr lang="sv-SE" sz="2000" dirty="0"/>
              <a:t> (ex </a:t>
            </a:r>
            <a:r>
              <a:rPr lang="sv-SE" sz="2000" dirty="0" err="1"/>
              <a:t>Method</a:t>
            </a:r>
            <a:r>
              <a:rPr lang="sv-SE" sz="2000" dirty="0"/>
              <a:t> </a:t>
            </a:r>
            <a:r>
              <a:rPr lang="sv-SE" sz="2000" dirty="0" err="1"/>
              <a:t>names</a:t>
            </a:r>
            <a:r>
              <a:rPr lang="sv-SE" sz="2000" dirty="0"/>
              <a:t>)</a:t>
            </a:r>
          </a:p>
          <a:p>
            <a:pPr>
              <a:defRPr/>
            </a:pPr>
            <a:r>
              <a:rPr lang="sv-SE" sz="2400" dirty="0" err="1"/>
              <a:t>Architecture</a:t>
            </a:r>
            <a:r>
              <a:rPr lang="sv-SE" sz="2400" dirty="0"/>
              <a:t> </a:t>
            </a:r>
            <a:r>
              <a:rPr lang="sv-SE" sz="2400" dirty="0" err="1"/>
              <a:t>Level</a:t>
            </a:r>
            <a:endParaRPr lang="sv-SE" sz="2400" dirty="0"/>
          </a:p>
          <a:p>
            <a:pPr lvl="1">
              <a:defRPr/>
            </a:pPr>
            <a:r>
              <a:rPr lang="en-US" sz="2000" dirty="0"/>
              <a:t>Types of components</a:t>
            </a:r>
          </a:p>
          <a:p>
            <a:pPr lvl="1">
              <a:defRPr/>
            </a:pPr>
            <a:r>
              <a:rPr lang="en-US" sz="2000" dirty="0"/>
              <a:t>Interactions between components</a:t>
            </a:r>
          </a:p>
          <a:p>
            <a:pPr lvl="1">
              <a:defRPr/>
            </a:pPr>
            <a:r>
              <a:rPr lang="en-US" sz="2000" dirty="0"/>
              <a:t>Modules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v-SE" altLang="x-none">
                <a:ea typeface="ＭＳ Ｐゴシック" charset="-128"/>
              </a:rPr>
              <a:t>New level needed?</a:t>
            </a:r>
          </a:p>
        </p:txBody>
      </p:sp>
      <p:sp>
        <p:nvSpPr>
          <p:cNvPr id="40962" name="Platshållare för innehåll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x-none" sz="2400">
                <a:ea typeface="ＭＳ Ｐゴシック" charset="-128"/>
              </a:rPr>
              <a:t>If we fail to understand the architecture of the system</a:t>
            </a:r>
          </a:p>
          <a:p>
            <a:r>
              <a:rPr lang="en-US" altLang="x-none" sz="2400">
                <a:ea typeface="ＭＳ Ｐゴシック" charset="-128"/>
              </a:rPr>
              <a:t>What to do? C</a:t>
            </a:r>
            <a:r>
              <a:rPr lang="sv-SE" altLang="x-none" sz="2400">
                <a:ea typeface="ＭＳ Ｐゴシック" charset="-128"/>
              </a:rPr>
              <a:t>an we abstract further?</a:t>
            </a:r>
          </a:p>
        </p:txBody>
      </p:sp>
      <p:pic>
        <p:nvPicPr>
          <p:cNvPr id="40963" name="Picture 3" descr="C:\Users\Daniel\AppData\Local\Microsoft\Windows\Temporary Internet Files\Content.IE5\1R6U3JBL\MC900078711[1].wm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5463" y="3284538"/>
            <a:ext cx="1220787" cy="2957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v-SE" altLang="x-none">
                <a:ea typeface="ＭＳ Ｐゴシック" charset="-128"/>
              </a:rPr>
              <a:t>New level needed?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sz="2400" dirty="0"/>
              <a:t>If we fail to understand the architecture of the system</a:t>
            </a:r>
          </a:p>
          <a:p>
            <a:pPr>
              <a:defRPr/>
            </a:pPr>
            <a:r>
              <a:rPr lang="en-US" sz="2400" dirty="0"/>
              <a:t>What to do? C</a:t>
            </a:r>
            <a:r>
              <a:rPr lang="sv-SE" sz="2400" dirty="0"/>
              <a:t>an </a:t>
            </a:r>
            <a:r>
              <a:rPr lang="sv-SE" sz="2400" dirty="0" err="1"/>
              <a:t>we</a:t>
            </a:r>
            <a:r>
              <a:rPr lang="sv-SE" sz="2400" dirty="0"/>
              <a:t> abstract </a:t>
            </a:r>
            <a:r>
              <a:rPr lang="sv-SE" sz="2400" dirty="0" err="1"/>
              <a:t>further</a:t>
            </a:r>
            <a:r>
              <a:rPr lang="sv-SE" sz="2400" dirty="0"/>
              <a:t>?</a:t>
            </a:r>
          </a:p>
          <a:p>
            <a:pPr>
              <a:defRPr/>
            </a:pPr>
            <a:r>
              <a:rPr lang="sv-SE" sz="2400" dirty="0"/>
              <a:t>New </a:t>
            </a:r>
            <a:r>
              <a:rPr lang="sv-SE" sz="2400" dirty="0" err="1"/>
              <a:t>abstraction</a:t>
            </a:r>
            <a:r>
              <a:rPr lang="sv-SE" sz="2400" dirty="0"/>
              <a:t> </a:t>
            </a:r>
            <a:r>
              <a:rPr lang="sv-SE" sz="2400" dirty="0" err="1"/>
              <a:t>level</a:t>
            </a:r>
            <a:r>
              <a:rPr lang="sv-SE" sz="2400" dirty="0"/>
              <a:t>: Intentions </a:t>
            </a:r>
            <a:r>
              <a:rPr lang="sv-SE" sz="2400" dirty="0" err="1"/>
              <a:t>level</a:t>
            </a:r>
            <a:endParaRPr lang="sv-SE" sz="2400" dirty="0"/>
          </a:p>
          <a:p>
            <a:pPr lvl="1">
              <a:defRPr/>
            </a:pPr>
            <a:r>
              <a:rPr lang="en-US" sz="2000" dirty="0"/>
              <a:t>What the system is supposed to do</a:t>
            </a:r>
          </a:p>
          <a:p>
            <a:pPr lvl="1">
              <a:defRPr/>
            </a:pPr>
            <a:r>
              <a:rPr lang="en-US" sz="2000" dirty="0"/>
              <a:t>Abstraction level that captures the essence of the application</a:t>
            </a:r>
          </a:p>
          <a:p>
            <a:pPr lvl="1">
              <a:defRPr/>
            </a:pPr>
            <a:r>
              <a:rPr lang="en-US" sz="2000" dirty="0"/>
              <a:t>Can be seen as a start of a new architecture</a:t>
            </a:r>
          </a:p>
          <a:p>
            <a:pPr marL="82296" indent="0">
              <a:buFont typeface="Arial" charset="0"/>
              <a:buNone/>
              <a:defRPr/>
            </a:pPr>
            <a:endParaRPr lang="sv-SE" sz="2000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v-SE" altLang="x-none">
                <a:ea typeface="ＭＳ Ｐゴシック" charset="-128"/>
              </a:rPr>
              <a:t>Re-engineering Model</a:t>
            </a:r>
          </a:p>
        </p:txBody>
      </p:sp>
      <p:pic>
        <p:nvPicPr>
          <p:cNvPr id="43010" name="Platshållare för innehåll 3" descr="reengineering_horseshoe02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547813" y="2012950"/>
            <a:ext cx="5562600" cy="4800600"/>
          </a:xfr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v-SE" altLang="x-none" sz="3200">
                <a:ea typeface="ＭＳ Ｐゴシック" charset="-128"/>
              </a:rPr>
              <a:t>Reverse Engineering: </a:t>
            </a:r>
            <a:br>
              <a:rPr lang="sv-SE" altLang="x-none" sz="3200">
                <a:ea typeface="ＭＳ Ｐゴシック" charset="-128"/>
              </a:rPr>
            </a:br>
            <a:r>
              <a:rPr lang="sv-SE" altLang="x-none" sz="3200">
                <a:ea typeface="ＭＳ Ｐゴシック" charset="-128"/>
              </a:rPr>
              <a:t>Problems at Architecture Level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>
              <a:defRPr/>
            </a:pPr>
            <a:r>
              <a:rPr lang="en-US" dirty="0"/>
              <a:t>Insufficient documentation</a:t>
            </a:r>
          </a:p>
          <a:p>
            <a:pPr lvl="1">
              <a:defRPr/>
            </a:pPr>
            <a:r>
              <a:rPr lang="en-US" dirty="0"/>
              <a:t>Documentation either does not exist or is not up to date</a:t>
            </a:r>
          </a:p>
          <a:p>
            <a:pPr>
              <a:defRPr/>
            </a:pPr>
            <a:r>
              <a:rPr lang="en-US" dirty="0"/>
              <a:t>Improper layering</a:t>
            </a:r>
          </a:p>
          <a:p>
            <a:pPr lvl="1">
              <a:defRPr/>
            </a:pPr>
            <a:r>
              <a:rPr lang="en-US" dirty="0"/>
              <a:t>Missing or improper layering decreases portability and adaptability</a:t>
            </a:r>
          </a:p>
          <a:p>
            <a:pPr>
              <a:defRPr/>
            </a:pPr>
            <a:r>
              <a:rPr lang="en-US" dirty="0"/>
              <a:t>Lack of modularity</a:t>
            </a:r>
          </a:p>
          <a:p>
            <a:pPr lvl="1">
              <a:defRPr/>
            </a:pPr>
            <a:r>
              <a:rPr lang="en-US" dirty="0"/>
              <a:t>Strong coupling between modules hinders evolution</a:t>
            </a:r>
          </a:p>
          <a:p>
            <a:pPr>
              <a:defRPr/>
            </a:pPr>
            <a:r>
              <a:rPr lang="en-US" dirty="0"/>
              <a:t>Duplicated code</a:t>
            </a:r>
          </a:p>
          <a:p>
            <a:pPr lvl="1">
              <a:defRPr/>
            </a:pPr>
            <a:r>
              <a:rPr lang="en-US" dirty="0"/>
              <a:t>It is quick to copy-paste code, but it is really bad for maintenance.</a:t>
            </a:r>
          </a:p>
          <a:p>
            <a:pPr>
              <a:defRPr/>
            </a:pPr>
            <a:r>
              <a:rPr lang="en-US" dirty="0"/>
              <a:t>Duplicated functionality</a:t>
            </a:r>
          </a:p>
          <a:p>
            <a:pPr lvl="1">
              <a:defRPr/>
            </a:pPr>
            <a:r>
              <a:rPr lang="en-US" dirty="0"/>
              <a:t>Similar functionality exists in several places of the code.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v-SE" altLang="x-none">
                <a:ea typeface="ＭＳ Ｐゴシック" charset="-128"/>
              </a:rPr>
              <a:t>How to Refactor?</a:t>
            </a:r>
          </a:p>
        </p:txBody>
      </p:sp>
      <p:sp>
        <p:nvSpPr>
          <p:cNvPr id="45058" name="Platshållare för innehåll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01638" lvl="1" indent="0">
              <a:buFontTx/>
              <a:buNone/>
            </a:pPr>
            <a:endParaRPr lang="sv-SE" altLang="x-none">
              <a:ea typeface="ＭＳ Ｐゴシック" charset="-128"/>
            </a:endParaRPr>
          </a:p>
          <a:p>
            <a:endParaRPr lang="sv-SE" altLang="x-none">
              <a:ea typeface="ＭＳ Ｐゴシック" charset="-128"/>
            </a:endParaRPr>
          </a:p>
        </p:txBody>
      </p:sp>
      <p:pic>
        <p:nvPicPr>
          <p:cNvPr id="45059" name="Picture 3" descr="C:\Users\Daniel\AppData\Local\Microsoft\Windows\Temporary Internet Files\Content.IE5\1R6U3JBL\MC900078711[1].wm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5463" y="3284538"/>
            <a:ext cx="1220787" cy="2957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v-SE" altLang="x-none">
                <a:ea typeface="ＭＳ Ｐゴシック" charset="-128"/>
              </a:rPr>
              <a:t>How to Refactor?</a:t>
            </a:r>
          </a:p>
        </p:txBody>
      </p:sp>
      <p:sp>
        <p:nvSpPr>
          <p:cNvPr id="46082" name="Platshållare för innehåll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01638" lvl="1" indent="0">
              <a:buFontTx/>
              <a:buNone/>
            </a:pPr>
            <a:r>
              <a:rPr lang="en-US" altLang="x-none">
                <a:ea typeface="ＭＳ Ｐゴシック" charset="-128"/>
              </a:rPr>
              <a:t>Do NOT do it all from scratch!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v-SE" altLang="x-none">
                <a:ea typeface="ＭＳ Ｐゴシック" charset="-128"/>
              </a:rPr>
              <a:t>How to Refactor?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02336" lvl="1" indent="0">
              <a:buFontTx/>
              <a:buNone/>
              <a:defRPr/>
            </a:pPr>
            <a:r>
              <a:rPr lang="en-US" dirty="0"/>
              <a:t>Do NOT do it all from scratch!</a:t>
            </a:r>
          </a:p>
          <a:p>
            <a:pPr lvl="1">
              <a:defRPr/>
            </a:pPr>
            <a:r>
              <a:rPr lang="en-US" dirty="0"/>
              <a:t>Save Time, reuse Knowledge</a:t>
            </a:r>
          </a:p>
          <a:p>
            <a:pPr lvl="1">
              <a:defRPr/>
            </a:pPr>
            <a:r>
              <a:rPr lang="en-US" dirty="0"/>
              <a:t>Use existing Tools and Techniques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6E5365-752C-E74F-ABDA-9E1C2FAA3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Från CSN sidan</a:t>
            </a:r>
          </a:p>
        </p:txBody>
      </p:sp>
      <p:pic>
        <p:nvPicPr>
          <p:cNvPr id="6" name="Content Placeholder 5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3CC3D578-69F5-0247-8EE7-A76F9069C2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9" y="2133600"/>
            <a:ext cx="4903956" cy="4495294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9BE959-D0E9-AE40-89B2-C503DCB723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82DE14-0267-5B47-8712-AF8DF55B2165}" type="slidenum">
              <a:rPr lang="en-US" altLang="x-none" smtClean="0"/>
              <a:pPr/>
              <a:t>5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00584677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v-SE" altLang="x-none">
                <a:ea typeface="ＭＳ Ｐゴシック" charset="-128"/>
              </a:rPr>
              <a:t>How to Refactor?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402336" lvl="1" indent="0">
              <a:buFontTx/>
              <a:buNone/>
              <a:defRPr/>
            </a:pPr>
            <a:r>
              <a:rPr lang="en-US" dirty="0"/>
              <a:t>Do NOT do it all from scratch!</a:t>
            </a:r>
          </a:p>
          <a:p>
            <a:pPr lvl="1">
              <a:defRPr/>
            </a:pPr>
            <a:r>
              <a:rPr lang="en-US" dirty="0"/>
              <a:t>Save Time, reuse Knowledge</a:t>
            </a:r>
          </a:p>
          <a:p>
            <a:pPr lvl="1">
              <a:defRPr/>
            </a:pPr>
            <a:r>
              <a:rPr lang="en-US" dirty="0"/>
              <a:t>Use existing Tools and Techniques</a:t>
            </a:r>
          </a:p>
          <a:p>
            <a:pPr lvl="1">
              <a:defRPr/>
            </a:pPr>
            <a:r>
              <a:rPr lang="sv-SE" dirty="0" err="1"/>
              <a:t>Because</a:t>
            </a:r>
            <a:r>
              <a:rPr lang="sv-SE" dirty="0"/>
              <a:t> </a:t>
            </a:r>
            <a:r>
              <a:rPr lang="sv-SE" dirty="0" err="1"/>
              <a:t>key</a:t>
            </a:r>
            <a:r>
              <a:rPr lang="sv-SE" dirty="0"/>
              <a:t> </a:t>
            </a:r>
            <a:r>
              <a:rPr lang="sv-SE" dirty="0" err="1"/>
              <a:t>point</a:t>
            </a:r>
            <a:r>
              <a:rPr lang="sv-SE" dirty="0"/>
              <a:t> is </a:t>
            </a:r>
            <a:r>
              <a:rPr lang="sv-SE" dirty="0" err="1"/>
              <a:t>to</a:t>
            </a:r>
            <a:r>
              <a:rPr lang="sv-SE" dirty="0"/>
              <a:t>:</a:t>
            </a:r>
          </a:p>
          <a:p>
            <a:pPr lvl="2">
              <a:defRPr/>
            </a:pPr>
            <a:r>
              <a:rPr lang="en-US" dirty="0"/>
              <a:t>Increase cohesion</a:t>
            </a:r>
          </a:p>
          <a:p>
            <a:pPr lvl="2">
              <a:defRPr/>
            </a:pPr>
            <a:r>
              <a:rPr lang="en-US" dirty="0"/>
              <a:t>Decrease coupling</a:t>
            </a:r>
          </a:p>
          <a:p>
            <a:pPr lvl="2">
              <a:defRPr/>
            </a:pPr>
            <a:r>
              <a:rPr lang="en-US" dirty="0"/>
              <a:t>Modularize system parts</a:t>
            </a:r>
          </a:p>
          <a:p>
            <a:pPr lvl="2">
              <a:defRPr/>
            </a:pPr>
            <a:r>
              <a:rPr lang="en-US" dirty="0"/>
              <a:t>Decrease class sizes</a:t>
            </a:r>
          </a:p>
          <a:p>
            <a:pPr lvl="2">
              <a:defRPr/>
            </a:pPr>
            <a:r>
              <a:rPr lang="en-US" dirty="0"/>
              <a:t>Better Class- and Method-names</a:t>
            </a:r>
          </a:p>
          <a:p>
            <a:pPr lvl="2">
              <a:defRPr/>
            </a:pPr>
            <a:r>
              <a:rPr lang="en-US" dirty="0"/>
              <a:t>And so on</a:t>
            </a:r>
            <a:endParaRPr lang="sv-SE" dirty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v-SE" altLang="x-none" sz="3200">
                <a:ea typeface="ＭＳ Ｐゴシック" charset="-128"/>
              </a:rPr>
              <a:t>Refactor: </a:t>
            </a:r>
            <a:br>
              <a:rPr lang="sv-SE" altLang="x-none" sz="3200">
                <a:ea typeface="ＭＳ Ｐゴシック" charset="-128"/>
              </a:rPr>
            </a:br>
            <a:r>
              <a:rPr lang="sv-SE" altLang="x-none" sz="3200">
                <a:ea typeface="ＭＳ Ｐゴシック" charset="-128"/>
              </a:rPr>
              <a:t>Existing Knowledge and Tools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defRPr/>
            </a:pPr>
            <a:r>
              <a:rPr lang="sv-SE" dirty="0"/>
              <a:t>Design principles</a:t>
            </a:r>
          </a:p>
          <a:p>
            <a:pPr lvl="1">
              <a:defRPr/>
            </a:pPr>
            <a:r>
              <a:rPr lang="sv-SE" dirty="0"/>
              <a:t>Fundamentals in software areas</a:t>
            </a:r>
          </a:p>
          <a:p>
            <a:pPr>
              <a:defRPr/>
            </a:pPr>
            <a:r>
              <a:rPr lang="sv-SE" dirty="0"/>
              <a:t>Design Patterns</a:t>
            </a:r>
          </a:p>
          <a:p>
            <a:pPr lvl="1">
              <a:defRPr/>
            </a:pPr>
            <a:r>
              <a:rPr lang="en-US" dirty="0"/>
              <a:t>Reusable software designs</a:t>
            </a:r>
          </a:p>
          <a:p>
            <a:pPr lvl="1">
              <a:defRPr/>
            </a:pPr>
            <a:r>
              <a:rPr lang="en-US" dirty="0"/>
              <a:t>Build on design principles</a:t>
            </a:r>
            <a:endParaRPr lang="sv-SE" dirty="0"/>
          </a:p>
          <a:p>
            <a:pPr>
              <a:defRPr/>
            </a:pPr>
            <a:r>
              <a:rPr lang="sv-SE" dirty="0" err="1"/>
              <a:t>Frameworks</a:t>
            </a:r>
            <a:endParaRPr lang="sv-SE" dirty="0"/>
          </a:p>
          <a:p>
            <a:pPr lvl="1">
              <a:defRPr/>
            </a:pPr>
            <a:r>
              <a:rPr lang="en-US" dirty="0"/>
              <a:t>Skeleton for an application</a:t>
            </a:r>
            <a:endParaRPr lang="sv-SE" dirty="0"/>
          </a:p>
          <a:p>
            <a:pPr lvl="1">
              <a:defRPr/>
            </a:pPr>
            <a:r>
              <a:rPr lang="sv-SE" dirty="0" err="1"/>
              <a:t>Many</a:t>
            </a:r>
            <a:r>
              <a:rPr lang="sv-SE" dirty="0"/>
              <a:t> </a:t>
            </a:r>
            <a:r>
              <a:rPr lang="sv-SE" dirty="0" err="1"/>
              <a:t>exists</a:t>
            </a:r>
            <a:r>
              <a:rPr lang="sv-SE" dirty="0"/>
              <a:t> in </a:t>
            </a:r>
            <a:r>
              <a:rPr lang="sv-SE" dirty="0" err="1"/>
              <a:t>vastly</a:t>
            </a:r>
            <a:r>
              <a:rPr lang="sv-SE" dirty="0"/>
              <a:t> different areas</a:t>
            </a:r>
          </a:p>
          <a:p>
            <a:pPr lvl="1">
              <a:defRPr/>
            </a:pPr>
            <a:r>
              <a:rPr lang="sv-SE" dirty="0" err="1"/>
              <a:t>Often</a:t>
            </a:r>
            <a:r>
              <a:rPr lang="sv-SE" dirty="0"/>
              <a:t> </a:t>
            </a:r>
            <a:r>
              <a:rPr lang="sv-SE" dirty="0" err="1"/>
              <a:t>uses</a:t>
            </a:r>
            <a:r>
              <a:rPr lang="sv-SE" dirty="0"/>
              <a:t> existing Design Patterns</a:t>
            </a:r>
          </a:p>
          <a:p>
            <a:pPr>
              <a:defRPr/>
            </a:pPr>
            <a:endParaRPr lang="sv-SE" dirty="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altLang="x-none">
                <a:ea typeface="ＭＳ Ｐゴシック" charset="-128"/>
              </a:rPr>
              <a:t>Refactor: Different Levels</a:t>
            </a:r>
          </a:p>
        </p:txBody>
      </p:sp>
      <p:sp>
        <p:nvSpPr>
          <p:cNvPr id="50178" name="Platshållare för innehåll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altLang="x-none">
                <a:ea typeface="ＭＳ Ｐゴシック" charset="-128"/>
              </a:rPr>
              <a:t>Different Design Patterns on different levels</a:t>
            </a:r>
          </a:p>
          <a:p>
            <a:r>
              <a:rPr lang="sv-SE" altLang="x-none">
                <a:ea typeface="ＭＳ Ｐゴシック" charset="-128"/>
              </a:rPr>
              <a:t>Architectural Patterns on higher levels</a:t>
            </a:r>
          </a:p>
          <a:p>
            <a:r>
              <a:rPr lang="sv-SE" altLang="x-none">
                <a:ea typeface="ＭＳ Ｐゴシック" charset="-128"/>
              </a:rPr>
              <a:t>Can do Refactoring at lower levels</a:t>
            </a:r>
          </a:p>
          <a:p>
            <a:pPr lvl="1"/>
            <a:r>
              <a:rPr lang="sv-SE" altLang="x-none">
                <a:ea typeface="ＭＳ Ｐゴシック" charset="-128"/>
              </a:rPr>
              <a:t>Fowler (see next slide) promotes this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altLang="x-none">
                <a:ea typeface="ＭＳ Ｐゴシック" charset="-128"/>
              </a:rPr>
              <a:t>Refactor: Low Levels</a:t>
            </a:r>
          </a:p>
        </p:txBody>
      </p:sp>
      <p:sp>
        <p:nvSpPr>
          <p:cNvPr id="51202" name="Platshållare för innehåll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altLang="x-none">
                <a:ea typeface="ＭＳ Ｐゴシック" charset="-128"/>
              </a:rPr>
              <a:t>Check out Refactoring catalog</a:t>
            </a:r>
          </a:p>
          <a:p>
            <a:pPr lvl="1"/>
            <a:r>
              <a:rPr lang="sv-SE" altLang="x-none">
                <a:ea typeface="ＭＳ Ｐゴシック" charset="-128"/>
                <a:hlinkClick r:id="rId2"/>
              </a:rPr>
              <a:t>http://refactoring.com/</a:t>
            </a:r>
            <a:endParaRPr lang="sv-SE" altLang="x-none">
              <a:ea typeface="ＭＳ Ｐゴシック" charset="-128"/>
            </a:endParaRPr>
          </a:p>
          <a:p>
            <a:pPr lvl="1"/>
            <a:r>
              <a:rPr lang="sv-SE" altLang="x-none">
                <a:ea typeface="ＭＳ Ｐゴシック" charset="-128"/>
              </a:rPr>
              <a:t>Tons of Refactoring on this site!</a:t>
            </a:r>
          </a:p>
          <a:p>
            <a:pPr lvl="1"/>
            <a:r>
              <a:rPr lang="sv-SE" altLang="x-none">
                <a:ea typeface="ＭＳ Ｐゴシック" charset="-128"/>
              </a:rPr>
              <a:t>Many things really basic IF you know basics, principles and patterns</a:t>
            </a:r>
          </a:p>
          <a:p>
            <a:pPr lvl="1"/>
            <a:r>
              <a:rPr lang="sv-SE" altLang="x-none">
                <a:ea typeface="ＭＳ Ｐゴシック" charset="-128"/>
              </a:rPr>
              <a:t>Example:</a:t>
            </a:r>
          </a:p>
          <a:p>
            <a:pPr lvl="1"/>
            <a:r>
              <a:rPr lang="en-US" altLang="x-none">
                <a:ea typeface="ＭＳ Ｐゴシック" charset="-128"/>
              </a:rPr>
              <a:t>You have two classes with similar features</a:t>
            </a:r>
          </a:p>
          <a:p>
            <a:pPr lvl="2"/>
            <a:r>
              <a:rPr lang="en-US" altLang="x-none">
                <a:ea typeface="ＭＳ Ｐゴシック" charset="-128"/>
              </a:rPr>
              <a:t>Create a superclass and move the common features to the superclass</a:t>
            </a:r>
            <a:endParaRPr lang="sv-SE" altLang="x-none">
              <a:ea typeface="ＭＳ Ｐゴシック" charset="-128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altLang="x-none">
                <a:ea typeface="ＭＳ Ｐゴシック" charset="-128"/>
              </a:rPr>
              <a:t>Software Framework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defRPr/>
            </a:pPr>
            <a:r>
              <a:rPr lang="en-US" dirty="0"/>
              <a:t>Dictates the architecture of an application</a:t>
            </a:r>
          </a:p>
          <a:p>
            <a:pPr lvl="1">
              <a:defRPr/>
            </a:pPr>
            <a:r>
              <a:rPr lang="en-US" dirty="0"/>
              <a:t>Components</a:t>
            </a:r>
          </a:p>
          <a:p>
            <a:pPr lvl="1">
              <a:defRPr/>
            </a:pPr>
            <a:r>
              <a:rPr lang="en-US" dirty="0"/>
              <a:t>Flow of control</a:t>
            </a:r>
          </a:p>
          <a:p>
            <a:pPr lvl="1">
              <a:defRPr/>
            </a:pPr>
            <a:r>
              <a:rPr lang="en-US" dirty="0"/>
              <a:t>Design parameters: what to change</a:t>
            </a:r>
          </a:p>
          <a:p>
            <a:pPr>
              <a:defRPr/>
            </a:pPr>
            <a:r>
              <a:rPr lang="en-US" dirty="0"/>
              <a:t>Hot spots</a:t>
            </a:r>
          </a:p>
          <a:p>
            <a:pPr>
              <a:buFont typeface="Arial" charset="0"/>
              <a:buNone/>
              <a:defRPr/>
            </a:pPr>
            <a:endParaRPr lang="en-US" dirty="0"/>
          </a:p>
          <a:p>
            <a:pPr lvl="1">
              <a:defRPr/>
            </a:pPr>
            <a:r>
              <a:rPr lang="en-US" dirty="0"/>
              <a:t>Where developer change</a:t>
            </a:r>
          </a:p>
          <a:p>
            <a:pPr>
              <a:defRPr/>
            </a:pPr>
            <a:r>
              <a:rPr lang="en-US" dirty="0"/>
              <a:t>Frozen spots </a:t>
            </a:r>
          </a:p>
          <a:p>
            <a:pPr>
              <a:defRPr/>
            </a:pPr>
            <a:endParaRPr lang="en-US" dirty="0"/>
          </a:p>
          <a:p>
            <a:pPr lvl="1">
              <a:defRPr/>
            </a:pPr>
            <a:r>
              <a:rPr lang="en-US" dirty="0"/>
              <a:t>Hidden from normal development </a:t>
            </a:r>
          </a:p>
          <a:p>
            <a:pPr>
              <a:defRPr/>
            </a:pPr>
            <a:endParaRPr lang="sv-SE" dirty="0"/>
          </a:p>
        </p:txBody>
      </p:sp>
      <p:pic>
        <p:nvPicPr>
          <p:cNvPr id="52227" name="Picture 8" descr="C:\Users\Daniel\AppData\Local\Microsoft\Windows\Temporary Internet Files\Content.IE5\1R6U3JBL\MP900448748[1]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575" y="3573463"/>
            <a:ext cx="1008063" cy="75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228" name="Picture 9" descr="C:\Users\Daniel\AppData\Local\Microsoft\Windows\Temporary Internet Files\Content.IE5\7D7DNR8W\MP900438800[1]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575" y="4687888"/>
            <a:ext cx="1008063" cy="798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altLang="x-none">
                <a:ea typeface="ＭＳ Ｐゴシック" charset="-128"/>
              </a:rPr>
              <a:t>Real Life Example</a:t>
            </a:r>
          </a:p>
        </p:txBody>
      </p:sp>
      <p:sp>
        <p:nvSpPr>
          <p:cNvPr id="3" name="Underrubrik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x-none">
                <a:ea typeface="ＭＳ Ｐゴシック" charset="-128"/>
              </a:rPr>
              <a:t>One of my student</a:t>
            </a:r>
            <a:r>
              <a:rPr lang="en-US" altLang="en-US">
                <a:ea typeface="ＭＳ Ｐゴシック" charset="-128"/>
              </a:rPr>
              <a:t>’</a:t>
            </a:r>
            <a:r>
              <a:rPr lang="en-US" altLang="x-none">
                <a:ea typeface="ＭＳ Ｐゴシック" charset="-128"/>
              </a:rPr>
              <a:t>s Thesis Works</a:t>
            </a:r>
          </a:p>
          <a:p>
            <a:endParaRPr lang="sv-SE" altLang="x-none">
              <a:ea typeface="ＭＳ Ｐゴシック" charset="-128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v-SE" altLang="x-none">
                <a:ea typeface="ＭＳ Ｐゴシック" charset="-128"/>
              </a:rPr>
              <a:t>Thesis Purpose</a:t>
            </a:r>
          </a:p>
        </p:txBody>
      </p:sp>
      <p:sp>
        <p:nvSpPr>
          <p:cNvPr id="54274" name="Platshållare för innehåll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x-none">
                <a:ea typeface="ＭＳ Ｐゴシック" charset="-128"/>
              </a:rPr>
              <a:t>Re-engineer a web application</a:t>
            </a:r>
          </a:p>
          <a:p>
            <a:pPr lvl="1"/>
            <a:r>
              <a:rPr lang="en-US" altLang="x-none">
                <a:ea typeface="ＭＳ Ｐゴシック" charset="-128"/>
              </a:rPr>
              <a:t>To follow good system design</a:t>
            </a:r>
          </a:p>
          <a:p>
            <a:r>
              <a:rPr lang="en-US" altLang="x-none">
                <a:ea typeface="ＭＳ Ｐゴシック" charset="-128"/>
              </a:rPr>
              <a:t>Make program source code easier to:</a:t>
            </a:r>
          </a:p>
          <a:p>
            <a:pPr lvl="1"/>
            <a:r>
              <a:rPr lang="en-US" altLang="x-none">
                <a:ea typeface="ＭＳ Ｐゴシック" charset="-128"/>
              </a:rPr>
              <a:t>Understand</a:t>
            </a:r>
          </a:p>
          <a:p>
            <a:pPr lvl="1"/>
            <a:r>
              <a:rPr lang="en-US" altLang="x-none">
                <a:ea typeface="ＭＳ Ｐゴシック" charset="-128"/>
              </a:rPr>
              <a:t>Update</a:t>
            </a:r>
          </a:p>
          <a:p>
            <a:pPr lvl="1"/>
            <a:r>
              <a:rPr lang="en-US" altLang="x-none">
                <a:ea typeface="ＭＳ Ｐゴシック" charset="-128"/>
              </a:rPr>
              <a:t>Expand </a:t>
            </a:r>
          </a:p>
          <a:p>
            <a:r>
              <a:rPr lang="en-US" altLang="x-none">
                <a:ea typeface="ＭＳ Ｐゴシック" charset="-128"/>
              </a:rPr>
              <a:t>Other words: Increase maintainability and understandability</a:t>
            </a:r>
            <a:endParaRPr lang="sv-SE" altLang="x-none">
              <a:ea typeface="ＭＳ Ｐゴシック" charset="-128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altLang="x-none">
                <a:ea typeface="ＭＳ Ｐゴシック" charset="-128"/>
              </a:rPr>
              <a:t>MemoryLane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Life-logging</a:t>
            </a:r>
          </a:p>
          <a:p>
            <a:pPr lvl="1">
              <a:defRPr/>
            </a:pPr>
            <a:r>
              <a:rPr lang="en-US" dirty="0"/>
              <a:t>Digitally record aspects of one's life</a:t>
            </a:r>
          </a:p>
          <a:p>
            <a:pPr>
              <a:defRPr/>
            </a:pPr>
            <a:r>
              <a:rPr lang="en-US" dirty="0"/>
              <a:t>Web application</a:t>
            </a:r>
          </a:p>
          <a:p>
            <a:pPr lvl="1">
              <a:defRPr/>
            </a:pPr>
            <a:r>
              <a:rPr lang="en-US" dirty="0"/>
              <a:t>PHP programming language</a:t>
            </a:r>
          </a:p>
          <a:p>
            <a:pPr>
              <a:defRPr/>
            </a:pPr>
            <a:r>
              <a:rPr lang="en-US" dirty="0"/>
              <a:t>Review activities</a:t>
            </a:r>
          </a:p>
          <a:p>
            <a:pPr lvl="1">
              <a:defRPr/>
            </a:pPr>
            <a:r>
              <a:rPr lang="en-US" dirty="0"/>
              <a:t>Digitally stored pictures grouped into activities</a:t>
            </a:r>
          </a:p>
          <a:p>
            <a:pPr>
              <a:defRPr/>
            </a:pPr>
            <a:r>
              <a:rPr lang="en-US" dirty="0"/>
              <a:t>Support people with dementia</a:t>
            </a:r>
          </a:p>
          <a:p>
            <a:pPr lvl="1">
              <a:defRPr/>
            </a:pPr>
            <a:r>
              <a:rPr lang="en-US" dirty="0"/>
              <a:t>Remember their day</a:t>
            </a:r>
          </a:p>
        </p:txBody>
      </p:sp>
      <p:pic>
        <p:nvPicPr>
          <p:cNvPr id="55299" name="Bildobjekt 3" descr="log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0650" y="2205038"/>
            <a:ext cx="561975" cy="55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v-SE" altLang="x-none">
                <a:ea typeface="ＭＳ Ｐゴシック" charset="-128"/>
              </a:rPr>
              <a:t>Camera for life-logging</a:t>
            </a:r>
          </a:p>
        </p:txBody>
      </p:sp>
      <p:pic>
        <p:nvPicPr>
          <p:cNvPr id="56322" name="Platshållare för innehåll 4" descr="sense_c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409825" y="2195513"/>
            <a:ext cx="4178300" cy="4546600"/>
          </a:xfr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v-SE" altLang="x-none">
                <a:ea typeface="ＭＳ Ｐゴシック" charset="-128"/>
              </a:rPr>
              <a:t>MemoryLane: Create activity</a:t>
            </a:r>
          </a:p>
        </p:txBody>
      </p:sp>
      <p:pic>
        <p:nvPicPr>
          <p:cNvPr id="57346" name="Platshållare för innehåll 4" descr="old_memorylane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87450" y="2060575"/>
            <a:ext cx="6962775" cy="4800600"/>
          </a:xfr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5E4154E5-2A14-4B7E-B607-4829B4CD6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Motivation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766B5756-8A04-45C0-AB50-CA1C6868CE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/>
              <a:t>Best </a:t>
            </a:r>
            <a:r>
              <a:rPr lang="sv-SE" dirty="0" err="1"/>
              <a:t>practices</a:t>
            </a:r>
            <a:r>
              <a:rPr lang="sv-SE" dirty="0"/>
              <a:t> for </a:t>
            </a:r>
            <a:r>
              <a:rPr lang="sv-SE" dirty="0" err="1"/>
              <a:t>coding</a:t>
            </a:r>
            <a:r>
              <a:rPr lang="sv-SE" dirty="0"/>
              <a:t>:</a:t>
            </a:r>
          </a:p>
          <a:p>
            <a:pPr lvl="1"/>
            <a:r>
              <a:rPr lang="sv-SE" dirty="0" err="1"/>
              <a:t>Compile</a:t>
            </a:r>
            <a:r>
              <a:rPr lang="sv-SE" dirty="0"/>
              <a:t> and test </a:t>
            </a:r>
            <a:r>
              <a:rPr lang="sv-SE" dirty="0" err="1"/>
              <a:t>often</a:t>
            </a:r>
            <a:endParaRPr lang="sv-SE" dirty="0"/>
          </a:p>
          <a:p>
            <a:pPr lvl="2"/>
            <a:r>
              <a:rPr lang="sv-SE" dirty="0"/>
              <a:t>Test all </a:t>
            </a:r>
            <a:r>
              <a:rPr lang="sv-SE" dirty="0" err="1"/>
              <a:t>branches</a:t>
            </a:r>
            <a:endParaRPr lang="sv-SE" dirty="0"/>
          </a:p>
          <a:p>
            <a:pPr lvl="1"/>
            <a:r>
              <a:rPr lang="sv-SE" dirty="0" err="1"/>
              <a:t>Don’t</a:t>
            </a:r>
            <a:r>
              <a:rPr lang="sv-SE" dirty="0"/>
              <a:t> </a:t>
            </a:r>
            <a:r>
              <a:rPr lang="sv-SE" dirty="0" err="1"/>
              <a:t>reintroduce</a:t>
            </a:r>
            <a:r>
              <a:rPr lang="sv-SE" dirty="0"/>
              <a:t> old </a:t>
            </a:r>
            <a:r>
              <a:rPr lang="sv-SE" dirty="0" err="1"/>
              <a:t>bugs</a:t>
            </a:r>
            <a:endParaRPr lang="sv-SE" dirty="0"/>
          </a:p>
          <a:p>
            <a:pPr lvl="1"/>
            <a:r>
              <a:rPr lang="sv-SE" dirty="0" err="1"/>
              <a:t>Fulfill</a:t>
            </a:r>
            <a:r>
              <a:rPr lang="sv-SE" dirty="0"/>
              <a:t> </a:t>
            </a:r>
            <a:r>
              <a:rPr lang="sv-SE" dirty="0" err="1"/>
              <a:t>requirements</a:t>
            </a:r>
            <a:endParaRPr lang="sv-SE" dirty="0"/>
          </a:p>
          <a:p>
            <a:pPr lvl="1"/>
            <a:r>
              <a:rPr lang="sv-SE" dirty="0" err="1"/>
              <a:t>Deliver</a:t>
            </a:r>
            <a:r>
              <a:rPr lang="sv-SE" dirty="0"/>
              <a:t> </a:t>
            </a:r>
            <a:r>
              <a:rPr lang="sv-SE" dirty="0" err="1"/>
              <a:t>working</a:t>
            </a:r>
            <a:r>
              <a:rPr lang="sv-SE" dirty="0"/>
              <a:t> </a:t>
            </a:r>
            <a:r>
              <a:rPr lang="sv-SE" dirty="0" err="1"/>
              <a:t>code</a:t>
            </a:r>
            <a:endParaRPr lang="sv-SE" dirty="0"/>
          </a:p>
        </p:txBody>
      </p:sp>
      <p:sp>
        <p:nvSpPr>
          <p:cNvPr id="4" name="Platshållare för bildnummer 3">
            <a:extLst>
              <a:ext uri="{FF2B5EF4-FFF2-40B4-BE49-F238E27FC236}">
                <a16:creationId xmlns:a16="http://schemas.microsoft.com/office/drawing/2014/main" id="{7001D6D5-C45B-4D72-A8A6-DCA3A452AA1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82DE14-0267-5B47-8712-AF8DF55B2165}" type="slidenum">
              <a:rPr lang="en-US" altLang="x-none" smtClean="0"/>
              <a:pPr/>
              <a:t>6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28627839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v-SE" altLang="x-none" sz="3200">
                <a:ea typeface="ＭＳ Ｐゴシック" charset="-128"/>
              </a:rPr>
              <a:t>MemoryLane: Activity Recognition</a:t>
            </a:r>
          </a:p>
        </p:txBody>
      </p:sp>
      <p:pic>
        <p:nvPicPr>
          <p:cNvPr id="58370" name="Platshållare för innehåll 3" descr="activity_recognition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68313" y="1976438"/>
            <a:ext cx="8229600" cy="3324225"/>
          </a:xfr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v-SE" altLang="x-none">
                <a:ea typeface="ＭＳ Ｐゴシック" charset="-128"/>
              </a:rPr>
              <a:t>MemoryLane: First looks…</a:t>
            </a:r>
          </a:p>
        </p:txBody>
      </p:sp>
      <p:sp>
        <p:nvSpPr>
          <p:cNvPr id="59394" name="Platshållare för innehåll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altLang="x-none">
                <a:ea typeface="ＭＳ Ｐゴシック" charset="-128"/>
              </a:rPr>
              <a:t>First look on the source code for the MemoryLane application</a:t>
            </a:r>
          </a:p>
        </p:txBody>
      </p:sp>
      <p:pic>
        <p:nvPicPr>
          <p:cNvPr id="59395" name="Picture 5" descr="C:\Users\Daniel\AppData\Local\Microsoft\Windows\Temporary Internet Files\Content.IE5\XRBU0TQJ\MP900442524[1]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613" y="3213100"/>
            <a:ext cx="5400675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17" name="Bildobjekt 3" descr="MemoryLane_overview_files0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097463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1" name="Bildobjekt 4" descr="memorylane_sta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688" y="2349500"/>
            <a:ext cx="8797925" cy="3095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65" name="Bildobjekt 2" descr="memorylane_0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00" y="2168525"/>
            <a:ext cx="8966200" cy="349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89" name="Bildobjekt 3" descr="memorylane_0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" y="2287588"/>
            <a:ext cx="9029700" cy="2436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13" name="Bildobjekt 4" descr="memorylane_0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" y="2155825"/>
            <a:ext cx="9029700" cy="350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37" name="Bildobjekt 4" descr="memorylane_05b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" y="1946275"/>
            <a:ext cx="9029700" cy="4938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61" name="Bildobjekt 2" descr="memorylane_0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2460625"/>
            <a:ext cx="8939213" cy="168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585" name="Bildobjekt 2" descr="memorylane_1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1916113"/>
            <a:ext cx="8701088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12723E-9B0D-CB42-AF28-38AC4F3692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Why</a:t>
            </a:r>
            <a:r>
              <a:rPr lang="sv-SE" dirty="0"/>
              <a:t> test </a:t>
            </a:r>
            <a:r>
              <a:rPr lang="sv-SE" dirty="0" err="1"/>
              <a:t>everything</a:t>
            </a:r>
            <a:r>
              <a:rPr lang="sv-SE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865211-E912-AC49-B345-6CFEA36B2A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 err="1"/>
              <a:t>Multiple</a:t>
            </a:r>
            <a:r>
              <a:rPr lang="sv-SE" dirty="0"/>
              <a:t> </a:t>
            </a:r>
            <a:r>
              <a:rPr lang="sv-SE" dirty="0" err="1"/>
              <a:t>developers</a:t>
            </a:r>
            <a:endParaRPr lang="sv-SE" dirty="0"/>
          </a:p>
          <a:p>
            <a:pPr lvl="1"/>
            <a:r>
              <a:rPr lang="sv-SE" dirty="0"/>
              <a:t>May </a:t>
            </a:r>
            <a:r>
              <a:rPr lang="sv-SE" dirty="0" err="1"/>
              <a:t>work</a:t>
            </a:r>
            <a:r>
              <a:rPr lang="sv-SE" dirty="0"/>
              <a:t> on different versions</a:t>
            </a:r>
          </a:p>
          <a:p>
            <a:pPr lvl="1"/>
            <a:r>
              <a:rPr lang="sv-SE" dirty="0"/>
              <a:t>Old </a:t>
            </a:r>
            <a:r>
              <a:rPr lang="sv-SE" dirty="0" err="1"/>
              <a:t>bugs</a:t>
            </a:r>
            <a:r>
              <a:rPr lang="sv-SE" dirty="0"/>
              <a:t> </a:t>
            </a:r>
            <a:r>
              <a:rPr lang="sv-SE" dirty="0" err="1"/>
              <a:t>may</a:t>
            </a:r>
            <a:r>
              <a:rPr lang="sv-SE" dirty="0"/>
              <a:t> </a:t>
            </a:r>
            <a:r>
              <a:rPr lang="sv-SE" dirty="0" err="1"/>
              <a:t>reappear</a:t>
            </a:r>
            <a:endParaRPr lang="sv-SE" dirty="0"/>
          </a:p>
          <a:p>
            <a:r>
              <a:rPr lang="sv-SE" dirty="0" err="1"/>
              <a:t>Changing</a:t>
            </a:r>
            <a:r>
              <a:rPr lang="sv-SE" dirty="0"/>
              <a:t> in </a:t>
            </a:r>
            <a:r>
              <a:rPr lang="sv-SE" dirty="0" err="1"/>
              <a:t>one</a:t>
            </a:r>
            <a:r>
              <a:rPr lang="sv-SE" dirty="0"/>
              <a:t> </a:t>
            </a:r>
            <a:r>
              <a:rPr lang="sv-SE" dirty="0" err="1"/>
              <a:t>place</a:t>
            </a:r>
            <a:endParaRPr lang="sv-SE" dirty="0"/>
          </a:p>
          <a:p>
            <a:pPr lvl="1"/>
            <a:r>
              <a:rPr lang="sv-SE" dirty="0"/>
              <a:t>May </a:t>
            </a:r>
            <a:r>
              <a:rPr lang="sv-SE" dirty="0" err="1"/>
              <a:t>introduce</a:t>
            </a:r>
            <a:r>
              <a:rPr lang="sv-SE" dirty="0"/>
              <a:t> a bug </a:t>
            </a:r>
            <a:r>
              <a:rPr lang="sv-SE" dirty="0" err="1"/>
              <a:t>somewhere</a:t>
            </a:r>
            <a:r>
              <a:rPr lang="sv-SE" dirty="0"/>
              <a:t> </a:t>
            </a:r>
            <a:r>
              <a:rPr lang="sv-SE" dirty="0" err="1"/>
              <a:t>else</a:t>
            </a:r>
            <a:endParaRPr lang="sv-SE" dirty="0"/>
          </a:p>
          <a:p>
            <a:pPr lvl="1"/>
            <a:r>
              <a:rPr lang="sv-SE" dirty="0"/>
              <a:t>May </a:t>
            </a:r>
            <a:r>
              <a:rPr lang="sv-SE" dirty="0" err="1"/>
              <a:t>change</a:t>
            </a:r>
            <a:r>
              <a:rPr lang="sv-SE" dirty="0"/>
              <a:t> the </a:t>
            </a:r>
            <a:r>
              <a:rPr lang="sv-SE" dirty="0" err="1"/>
              <a:t>behaviour</a:t>
            </a:r>
            <a:r>
              <a:rPr lang="sv-SE" dirty="0"/>
              <a:t> </a:t>
            </a:r>
            <a:r>
              <a:rPr lang="sv-SE" dirty="0" err="1"/>
              <a:t>without</a:t>
            </a:r>
            <a:r>
              <a:rPr lang="sv-SE" dirty="0"/>
              <a:t> </a:t>
            </a:r>
            <a:r>
              <a:rPr lang="sv-SE" dirty="0" err="1"/>
              <a:t>you</a:t>
            </a:r>
            <a:r>
              <a:rPr lang="sv-SE" dirty="0"/>
              <a:t> </a:t>
            </a:r>
            <a:r>
              <a:rPr lang="sv-SE" dirty="0" err="1"/>
              <a:t>knowing</a:t>
            </a:r>
            <a:endParaRPr lang="sv-SE" dirty="0"/>
          </a:p>
          <a:p>
            <a:r>
              <a:rPr lang="sv-SE" dirty="0" err="1"/>
              <a:t>Unpredictable</a:t>
            </a:r>
            <a:r>
              <a:rPr lang="sv-SE" dirty="0"/>
              <a:t> </a:t>
            </a:r>
            <a:r>
              <a:rPr lang="sv-SE" dirty="0" err="1"/>
              <a:t>behaviour</a:t>
            </a:r>
            <a:endParaRPr lang="sv-SE" dirty="0"/>
          </a:p>
          <a:p>
            <a:pPr lvl="1"/>
            <a:r>
              <a:rPr lang="sv-SE" dirty="0" err="1"/>
              <a:t>You</a:t>
            </a:r>
            <a:r>
              <a:rPr lang="sv-SE" dirty="0"/>
              <a:t> </a:t>
            </a:r>
            <a:r>
              <a:rPr lang="sv-SE" dirty="0" err="1"/>
              <a:t>might</a:t>
            </a:r>
            <a:r>
              <a:rPr lang="sv-SE" dirty="0"/>
              <a:t> </a:t>
            </a:r>
            <a:r>
              <a:rPr lang="sv-SE" dirty="0" err="1"/>
              <a:t>have</a:t>
            </a:r>
            <a:r>
              <a:rPr lang="sv-SE" dirty="0"/>
              <a:t> </a:t>
            </a:r>
            <a:r>
              <a:rPr lang="sv-SE" dirty="0" err="1"/>
              <a:t>simply</a:t>
            </a:r>
            <a:r>
              <a:rPr lang="sv-SE" dirty="0"/>
              <a:t> </a:t>
            </a:r>
            <a:r>
              <a:rPr lang="sv-SE" dirty="0" err="1"/>
              <a:t>made</a:t>
            </a:r>
            <a:r>
              <a:rPr lang="sv-SE" dirty="0"/>
              <a:t> an </a:t>
            </a:r>
            <a:r>
              <a:rPr lang="sv-SE" dirty="0" err="1"/>
              <a:t>error</a:t>
            </a:r>
            <a:endParaRPr lang="sv-SE" dirty="0"/>
          </a:p>
          <a:p>
            <a:endParaRPr lang="sv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E05919-E3DB-9347-9BF7-AC3AA76D197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82DE14-0267-5B47-8712-AF8DF55B2165}" type="slidenum">
              <a:rPr lang="en-US" altLang="x-none" smtClean="0"/>
              <a:pPr/>
              <a:t>7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02206151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altLang="x-none">
                <a:ea typeface="ＭＳ Ｐゴシック" charset="-128"/>
              </a:rPr>
              <a:t>Example Re-engineering</a:t>
            </a:r>
          </a:p>
        </p:txBody>
      </p:sp>
      <p:sp>
        <p:nvSpPr>
          <p:cNvPr id="68610" name="Platshållare för innehåll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altLang="x-none">
                <a:ea typeface="ＭＳ Ｐゴシック" charset="-128"/>
              </a:rPr>
              <a:t>Uh-oh! Alot of problems:</a:t>
            </a:r>
          </a:p>
          <a:p>
            <a:pPr lvl="1"/>
            <a:r>
              <a:rPr lang="en-US" altLang="x-none">
                <a:ea typeface="ＭＳ Ｐゴシック" charset="-128"/>
              </a:rPr>
              <a:t>No documentation</a:t>
            </a:r>
          </a:p>
          <a:p>
            <a:pPr lvl="1"/>
            <a:r>
              <a:rPr lang="en-US" altLang="x-none">
                <a:ea typeface="ＭＳ Ｐゴシック" charset="-128"/>
              </a:rPr>
              <a:t>No layers</a:t>
            </a:r>
          </a:p>
          <a:p>
            <a:pPr lvl="1"/>
            <a:r>
              <a:rPr lang="en-US" altLang="x-none">
                <a:ea typeface="ＭＳ Ｐゴシック" charset="-128"/>
              </a:rPr>
              <a:t>Lack of modularity</a:t>
            </a:r>
          </a:p>
          <a:p>
            <a:pPr lvl="1"/>
            <a:r>
              <a:rPr lang="en-US" altLang="x-none">
                <a:ea typeface="ＭＳ Ｐゴシック" charset="-128"/>
              </a:rPr>
              <a:t>Duplicated functionality and code</a:t>
            </a:r>
          </a:p>
          <a:p>
            <a:pPr lvl="2"/>
            <a:r>
              <a:rPr lang="en-US" altLang="x-none">
                <a:ea typeface="ＭＳ Ｐゴシック" charset="-128"/>
              </a:rPr>
              <a:t>Example: Database login done in 59 different files.</a:t>
            </a:r>
          </a:p>
          <a:p>
            <a:r>
              <a:rPr lang="en-US" altLang="x-none">
                <a:ea typeface="ＭＳ Ｐゴシック" charset="-128"/>
              </a:rPr>
              <a:t>Very hard to refactor at lower abstraction levels!</a:t>
            </a:r>
          </a:p>
          <a:p>
            <a:endParaRPr lang="en-US" altLang="x-none">
              <a:ea typeface="ＭＳ Ｐゴシック" charset="-128"/>
            </a:endParaRPr>
          </a:p>
          <a:p>
            <a:endParaRPr lang="en-US" altLang="x-none">
              <a:ea typeface="ＭＳ Ｐゴシック" charset="-128"/>
            </a:endParaRPr>
          </a:p>
          <a:p>
            <a:endParaRPr lang="en-US" altLang="x-none">
              <a:ea typeface="ＭＳ Ｐゴシック" charset="-128"/>
            </a:endParaRPr>
          </a:p>
          <a:p>
            <a:endParaRPr lang="en-US" altLang="x-none">
              <a:ea typeface="ＭＳ Ｐゴシック" charset="-128"/>
            </a:endParaRPr>
          </a:p>
          <a:p>
            <a:endParaRPr lang="sv-SE" altLang="x-none">
              <a:ea typeface="ＭＳ Ｐゴシック" charset="-128"/>
            </a:endParaRPr>
          </a:p>
          <a:p>
            <a:endParaRPr lang="sv-SE" altLang="x-none">
              <a:ea typeface="ＭＳ Ｐゴシック" charset="-128"/>
            </a:endParaRPr>
          </a:p>
        </p:txBody>
      </p:sp>
      <p:pic>
        <p:nvPicPr>
          <p:cNvPr id="68611" name="Picture 4" descr="C:\Users\Daniel\AppData\Local\Microsoft\Windows\Temporary Internet Files\Content.IE5\1R6U3JBL\MC900078627[1].wm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3663" y="1700213"/>
            <a:ext cx="1760537" cy="172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v-SE" altLang="x-none">
                <a:ea typeface="ＭＳ Ｐゴシック" charset="-128"/>
              </a:rPr>
              <a:t>Example: Reverse Engineering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defRPr/>
            </a:pPr>
            <a:r>
              <a:rPr lang="sv-SE" dirty="0"/>
              <a:t>Big Bang Approach</a:t>
            </a:r>
          </a:p>
          <a:p>
            <a:pPr lvl="1">
              <a:defRPr/>
            </a:pPr>
            <a:r>
              <a:rPr lang="sv-SE" dirty="0" err="1"/>
              <a:t>Rebuild</a:t>
            </a:r>
            <a:r>
              <a:rPr lang="sv-SE" dirty="0"/>
              <a:t> </a:t>
            </a:r>
            <a:r>
              <a:rPr lang="sv-SE" dirty="0" err="1"/>
              <a:t>whole</a:t>
            </a:r>
            <a:r>
              <a:rPr lang="sv-SE" dirty="0"/>
              <a:t> system.</a:t>
            </a:r>
            <a:endParaRPr lang="en-US" dirty="0"/>
          </a:p>
          <a:p>
            <a:pPr>
              <a:defRPr/>
            </a:pPr>
            <a:r>
              <a:rPr lang="en-US" dirty="0"/>
              <a:t>Represent at the Intentions level. How?</a:t>
            </a:r>
          </a:p>
          <a:p>
            <a:pPr>
              <a:defRPr/>
            </a:pPr>
            <a:r>
              <a:rPr lang="en-US" dirty="0"/>
              <a:t>Features:</a:t>
            </a:r>
          </a:p>
          <a:p>
            <a:pPr lvl="1">
              <a:defRPr/>
            </a:pPr>
            <a:r>
              <a:rPr lang="en-US" dirty="0"/>
              <a:t>A feature is a realized functional requirement for a system. </a:t>
            </a:r>
          </a:p>
          <a:p>
            <a:pPr lvl="1">
              <a:defRPr/>
            </a:pPr>
            <a:r>
              <a:rPr lang="en-US" dirty="0"/>
              <a:t>It can be seen as an observable behavior of the system that can be triggered by a user.</a:t>
            </a:r>
          </a:p>
          <a:p>
            <a:pPr lvl="1">
              <a:defRPr/>
            </a:pPr>
            <a:r>
              <a:rPr lang="en-US" dirty="0"/>
              <a:t>Can keep external behavior of the system.</a:t>
            </a:r>
            <a:endParaRPr lang="sv-SE" dirty="0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altLang="x-none">
                <a:ea typeface="ＭＳ Ｐゴシック" charset="-128"/>
              </a:rPr>
              <a:t>Example: Refactoring</a:t>
            </a:r>
          </a:p>
        </p:txBody>
      </p:sp>
      <p:sp>
        <p:nvSpPr>
          <p:cNvPr id="70658" name="Platshållare för innehåll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altLang="x-none">
                <a:ea typeface="ＭＳ Ｐゴシック" charset="-128"/>
              </a:rPr>
              <a:t>Keep functionality intact with features</a:t>
            </a:r>
          </a:p>
          <a:p>
            <a:pPr lvl="1"/>
            <a:r>
              <a:rPr lang="sv-SE" altLang="x-none">
                <a:ea typeface="ＭＳ Ｐゴシック" charset="-128"/>
              </a:rPr>
              <a:t>Refactoring in big steps</a:t>
            </a:r>
          </a:p>
          <a:p>
            <a:r>
              <a:rPr lang="sv-SE" altLang="x-none">
                <a:ea typeface="ＭＳ Ｐゴシック" charset="-128"/>
              </a:rPr>
              <a:t>Once Big Bang all done:</a:t>
            </a:r>
          </a:p>
          <a:p>
            <a:pPr lvl="1"/>
            <a:r>
              <a:rPr lang="sv-SE" altLang="x-none">
                <a:ea typeface="ＭＳ Ｐゴシック" charset="-128"/>
              </a:rPr>
              <a:t>Refactor my new code in small steps</a:t>
            </a:r>
          </a:p>
          <a:p>
            <a:r>
              <a:rPr lang="sv-SE" altLang="x-none">
                <a:ea typeface="ＭＳ Ｐゴシック" charset="-128"/>
              </a:rPr>
              <a:t>Can be an iterative process</a:t>
            </a: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v-SE" altLang="x-none">
                <a:ea typeface="ＭＳ Ｐゴシック" charset="-128"/>
              </a:rPr>
              <a:t>Example: Forward Engineering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x-none">
                <a:ea typeface="ＭＳ Ｐゴシック" charset="-128"/>
              </a:rPr>
              <a:t>Documentation</a:t>
            </a:r>
          </a:p>
          <a:p>
            <a:pPr lvl="1">
              <a:lnSpc>
                <a:spcPct val="90000"/>
              </a:lnSpc>
            </a:pPr>
            <a:r>
              <a:rPr lang="en-US" altLang="x-none">
                <a:ea typeface="ＭＳ Ｐゴシック" charset="-128"/>
              </a:rPr>
              <a:t>Architecture docs.</a:t>
            </a:r>
          </a:p>
          <a:p>
            <a:pPr>
              <a:lnSpc>
                <a:spcPct val="90000"/>
              </a:lnSpc>
            </a:pPr>
            <a:r>
              <a:rPr lang="en-US" altLang="x-none">
                <a:ea typeface="ＭＳ Ｐゴシック" charset="-128"/>
              </a:rPr>
              <a:t>Design Patterns and Principles</a:t>
            </a:r>
          </a:p>
          <a:p>
            <a:pPr lvl="1">
              <a:lnSpc>
                <a:spcPct val="90000"/>
              </a:lnSpc>
            </a:pPr>
            <a:r>
              <a:rPr lang="en-US" altLang="x-none">
                <a:ea typeface="ＭＳ Ｐゴシック" charset="-128"/>
              </a:rPr>
              <a:t>MVC, Separation of Concerns, Dependency Injection, etc…</a:t>
            </a:r>
          </a:p>
          <a:p>
            <a:pPr lvl="1">
              <a:lnSpc>
                <a:spcPct val="90000"/>
              </a:lnSpc>
            </a:pPr>
            <a:r>
              <a:rPr lang="en-US" altLang="x-none">
                <a:ea typeface="ＭＳ Ｐゴシック" charset="-128"/>
              </a:rPr>
              <a:t>Build on other</a:t>
            </a:r>
            <a:r>
              <a:rPr lang="en-US" altLang="en-US">
                <a:ea typeface="ＭＳ Ｐゴシック" charset="-128"/>
              </a:rPr>
              <a:t>’</a:t>
            </a:r>
            <a:r>
              <a:rPr lang="en-US" altLang="x-none">
                <a:ea typeface="ＭＳ Ｐゴシック" charset="-128"/>
              </a:rPr>
              <a:t>s experience </a:t>
            </a:r>
          </a:p>
          <a:p>
            <a:pPr>
              <a:lnSpc>
                <a:spcPct val="90000"/>
              </a:lnSpc>
            </a:pPr>
            <a:r>
              <a:rPr lang="en-US" altLang="x-none">
                <a:ea typeface="ＭＳ Ｐゴシック" charset="-128"/>
              </a:rPr>
              <a:t>No duplicated functionality or code</a:t>
            </a:r>
          </a:p>
          <a:p>
            <a:pPr lvl="1">
              <a:lnSpc>
                <a:spcPct val="90000"/>
              </a:lnSpc>
            </a:pPr>
            <a:r>
              <a:rPr lang="en-US" altLang="x-none">
                <a:ea typeface="ＭＳ Ｐゴシック" charset="-128"/>
              </a:rPr>
              <a:t>Component based object oriented system through frameworks. </a:t>
            </a:r>
          </a:p>
        </p:txBody>
      </p:sp>
      <p:pic>
        <p:nvPicPr>
          <p:cNvPr id="71683" name="Picture 5" descr="C:\Users\Daniel\AppData\Local\Microsoft\Windows\Temporary Internet Files\Content.IE5\1R6U3JBL\MC900441734[1]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25" y="1484313"/>
            <a:ext cx="2297113" cy="2297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v-SE" altLang="x-none">
                <a:ea typeface="ＭＳ Ｐゴシック" charset="-128"/>
              </a:rPr>
              <a:t>Example: Frameworks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defRPr/>
            </a:pPr>
            <a:r>
              <a:rPr lang="sv-SE" dirty="0" err="1"/>
              <a:t>Zend</a:t>
            </a:r>
            <a:r>
              <a:rPr lang="sv-SE" dirty="0"/>
              <a:t> </a:t>
            </a:r>
            <a:r>
              <a:rPr lang="sv-SE" dirty="0" err="1"/>
              <a:t>Framework</a:t>
            </a:r>
            <a:r>
              <a:rPr lang="sv-SE" dirty="0"/>
              <a:t> 2 (ZF2): </a:t>
            </a:r>
            <a:r>
              <a:rPr lang="en-US" dirty="0"/>
              <a:t>Web Framework</a:t>
            </a:r>
            <a:endParaRPr lang="sv-SE" dirty="0"/>
          </a:p>
          <a:p>
            <a:pPr lvl="1">
              <a:defRPr/>
            </a:pPr>
            <a:r>
              <a:rPr lang="en-US" dirty="0"/>
              <a:t>Open source PHP</a:t>
            </a:r>
          </a:p>
          <a:p>
            <a:pPr lvl="1">
              <a:defRPr/>
            </a:pPr>
            <a:r>
              <a:rPr lang="en-US" dirty="0"/>
              <a:t>Object-Oriented</a:t>
            </a:r>
          </a:p>
          <a:p>
            <a:pPr lvl="1">
              <a:defRPr/>
            </a:pPr>
            <a:r>
              <a:rPr lang="en-US" dirty="0"/>
              <a:t>MVC: Different layouts</a:t>
            </a:r>
          </a:p>
          <a:p>
            <a:pPr lvl="1">
              <a:defRPr/>
            </a:pPr>
            <a:r>
              <a:rPr lang="en-US" dirty="0"/>
              <a:t>Modules: Easy to add independent components</a:t>
            </a:r>
          </a:p>
          <a:p>
            <a:pPr>
              <a:defRPr/>
            </a:pPr>
            <a:r>
              <a:rPr lang="en-US" dirty="0"/>
              <a:t>Doctrine 2 Object Relational Mapping </a:t>
            </a:r>
          </a:p>
          <a:p>
            <a:pPr lvl="1">
              <a:defRPr/>
            </a:pPr>
            <a:r>
              <a:rPr lang="en-US" dirty="0"/>
              <a:t>Mapping the records of a relational database into the object-instances</a:t>
            </a:r>
          </a:p>
          <a:p>
            <a:pPr lvl="1">
              <a:defRPr/>
            </a:pPr>
            <a:r>
              <a:rPr lang="en-US" dirty="0"/>
              <a:t>Complex to build, easy to use.</a:t>
            </a:r>
          </a:p>
        </p:txBody>
      </p:sp>
      <p:pic>
        <p:nvPicPr>
          <p:cNvPr id="72707" name="Bildobjekt 4" descr="doctrine_2_small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125" y="5280025"/>
            <a:ext cx="2184400" cy="102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2708" name="Bildobjekt 5" descr="zf2_elephan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588" y="2565400"/>
            <a:ext cx="2085975" cy="110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endParaRPr lang="en-US" altLang="x-none" sz="1800">
              <a:solidFill>
                <a:srgbClr val="FFFFFF"/>
              </a:solidFill>
            </a:endParaRPr>
          </a:p>
        </p:txBody>
      </p:sp>
      <p:pic>
        <p:nvPicPr>
          <p:cNvPr id="73730" name="Bildobjekt 3" descr="MemoryLane_overview_files0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097463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endParaRPr lang="en-US" altLang="x-none" sz="1800">
              <a:solidFill>
                <a:srgbClr val="FFFFFF"/>
              </a:solidFill>
            </a:endParaRPr>
          </a:p>
        </p:txBody>
      </p:sp>
      <p:pic>
        <p:nvPicPr>
          <p:cNvPr id="74754" name="Bildobjekt 3" descr="MemoryLane_overview_files0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097463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4755" name="Bildobjekt 4" descr="MLReview_overview_file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4688" y="0"/>
            <a:ext cx="2119312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Rak pil 6"/>
          <p:cNvCxnSpPr>
            <a:stCxn id="4" idx="3"/>
            <a:endCxn id="5" idx="1"/>
          </p:cNvCxnSpPr>
          <p:nvPr/>
        </p:nvCxnSpPr>
        <p:spPr>
          <a:xfrm>
            <a:off x="5097053" y="2719388"/>
            <a:ext cx="1927037" cy="0"/>
          </a:xfrm>
          <a:prstGeom prst="straightConnector1">
            <a:avLst/>
          </a:prstGeom>
          <a:ln w="168275"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altLang="x-none">
                <a:ea typeface="ＭＳ Ｐゴシック" charset="-128"/>
              </a:rPr>
              <a:t>New MemoryLane: Model</a:t>
            </a:r>
          </a:p>
        </p:txBody>
      </p:sp>
      <p:sp>
        <p:nvSpPr>
          <p:cNvPr id="75778" name="Platshållare för innehåll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x-none">
              <a:ea typeface="ＭＳ Ｐゴシック" charset="-128"/>
            </a:endParaRPr>
          </a:p>
          <a:p>
            <a:endParaRPr lang="en-US" altLang="x-none">
              <a:ea typeface="ＭＳ Ｐゴシック" charset="-128"/>
            </a:endParaRPr>
          </a:p>
        </p:txBody>
      </p:sp>
      <p:pic>
        <p:nvPicPr>
          <p:cNvPr id="75779" name="Bildobjekt 4" descr="module_mlreview_entit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238" y="2160588"/>
            <a:ext cx="3168650" cy="450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altLang="x-none">
                <a:ea typeface="ＭＳ Ｐゴシック" charset="-128"/>
              </a:rPr>
              <a:t>New MemoryLane: Model</a:t>
            </a:r>
          </a:p>
        </p:txBody>
      </p:sp>
      <p:sp>
        <p:nvSpPr>
          <p:cNvPr id="76802" name="Platshållare för innehåll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x-none">
              <a:ea typeface="ＭＳ Ｐゴシック" charset="-128"/>
            </a:endParaRPr>
          </a:p>
          <a:p>
            <a:endParaRPr lang="en-US" altLang="x-none">
              <a:ea typeface="ＭＳ Ｐゴシック" charset="-128"/>
            </a:endParaRPr>
          </a:p>
        </p:txBody>
      </p:sp>
      <p:pic>
        <p:nvPicPr>
          <p:cNvPr id="76803" name="Bildobjekt 7" descr="new_code_model0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2119313"/>
            <a:ext cx="8850312" cy="440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altLang="x-none">
                <a:ea typeface="ＭＳ Ｐゴシック" charset="-128"/>
              </a:rPr>
              <a:t>New MemoryLane: View</a:t>
            </a:r>
          </a:p>
        </p:txBody>
      </p:sp>
      <p:sp>
        <p:nvSpPr>
          <p:cNvPr id="77826" name="Platshållare för innehåll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x-none">
              <a:ea typeface="ＭＳ Ｐゴシック" charset="-128"/>
            </a:endParaRPr>
          </a:p>
          <a:p>
            <a:endParaRPr lang="en-US" altLang="x-none">
              <a:ea typeface="ＭＳ Ｐゴシック" charset="-128"/>
            </a:endParaRPr>
          </a:p>
        </p:txBody>
      </p:sp>
      <p:pic>
        <p:nvPicPr>
          <p:cNvPr id="77827" name="Bildobjekt 4" descr="view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2138" y="2239963"/>
            <a:ext cx="2663825" cy="442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63F71B-767D-E346-BE08-F00E5394299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err="1"/>
              <a:t>How</a:t>
            </a:r>
            <a:r>
              <a:rPr lang="sv-SE" dirty="0"/>
              <a:t> </a:t>
            </a:r>
            <a:r>
              <a:rPr lang="sv-SE" dirty="0" err="1"/>
              <a:t>much</a:t>
            </a:r>
            <a:r>
              <a:rPr lang="sv-SE" dirty="0"/>
              <a:t> </a:t>
            </a:r>
            <a:r>
              <a:rPr lang="sv-SE" dirty="0" err="1"/>
              <a:t>should</a:t>
            </a:r>
            <a:r>
              <a:rPr lang="sv-SE" dirty="0"/>
              <a:t> </a:t>
            </a:r>
            <a:r>
              <a:rPr lang="sv-SE" dirty="0" err="1"/>
              <a:t>we</a:t>
            </a:r>
            <a:r>
              <a:rPr lang="sv-SE" dirty="0"/>
              <a:t> test?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07B13E-AF5C-E747-8CA6-BDDCD0AEF99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sv-SE" dirty="0"/>
              <a:t>As </a:t>
            </a:r>
            <a:r>
              <a:rPr lang="sv-SE" dirty="0" err="1"/>
              <a:t>much</a:t>
            </a:r>
            <a:r>
              <a:rPr lang="sv-SE" dirty="0"/>
              <a:t> as </a:t>
            </a:r>
            <a:r>
              <a:rPr lang="sv-SE" dirty="0" err="1"/>
              <a:t>possible</a:t>
            </a:r>
            <a:r>
              <a:rPr lang="sv-SE" dirty="0"/>
              <a:t>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692BB4-0ED3-EC46-B33D-F71E01FC25A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7010400" y="6381750"/>
            <a:ext cx="2133600" cy="476250"/>
          </a:xfrm>
        </p:spPr>
        <p:txBody>
          <a:bodyPr/>
          <a:lstStyle/>
          <a:p>
            <a:fld id="{C982DE14-0267-5B47-8712-AF8DF55B2165}" type="slidenum">
              <a:rPr lang="en-US" altLang="x-none" smtClean="0"/>
              <a:pPr/>
              <a:t>8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0590151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altLang="x-none">
                <a:ea typeface="ＭＳ Ｐゴシック" charset="-128"/>
              </a:rPr>
              <a:t>New MemoryLane: View</a:t>
            </a:r>
          </a:p>
        </p:txBody>
      </p:sp>
      <p:sp>
        <p:nvSpPr>
          <p:cNvPr id="78850" name="Platshållare för innehåll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x-none">
              <a:ea typeface="ＭＳ Ｐゴシック" charset="-128"/>
            </a:endParaRPr>
          </a:p>
          <a:p>
            <a:endParaRPr lang="en-US" altLang="x-none">
              <a:ea typeface="ＭＳ Ｐゴシック" charset="-128"/>
            </a:endParaRPr>
          </a:p>
        </p:txBody>
      </p:sp>
      <p:pic>
        <p:nvPicPr>
          <p:cNvPr id="78851" name="Bildobjekt 6" descr="new_code_view0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00" y="2170113"/>
            <a:ext cx="8864600" cy="3922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altLang="x-none">
                <a:ea typeface="ＭＳ Ｐゴシック" charset="-128"/>
              </a:rPr>
              <a:t>New MemoryLane: Controller</a:t>
            </a:r>
          </a:p>
        </p:txBody>
      </p:sp>
      <p:sp>
        <p:nvSpPr>
          <p:cNvPr id="79874" name="Platshållare för innehåll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x-none">
              <a:ea typeface="ＭＳ Ｐゴシック" charset="-128"/>
            </a:endParaRPr>
          </a:p>
          <a:p>
            <a:endParaRPr lang="en-US" altLang="x-none">
              <a:ea typeface="ＭＳ Ｐゴシック" charset="-128"/>
            </a:endParaRPr>
          </a:p>
        </p:txBody>
      </p:sp>
      <p:pic>
        <p:nvPicPr>
          <p:cNvPr id="79875" name="Bildobjekt 3" descr="module_mlreview_controll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975" y="2565400"/>
            <a:ext cx="4273550" cy="3527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altLang="x-none">
                <a:ea typeface="ＭＳ Ｐゴシック" charset="-128"/>
              </a:rPr>
              <a:t>New MemoryLane: Controller</a:t>
            </a:r>
          </a:p>
        </p:txBody>
      </p:sp>
      <p:sp>
        <p:nvSpPr>
          <p:cNvPr id="80898" name="Platshållare för innehåll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x-none">
              <a:ea typeface="ＭＳ Ｐゴシック" charset="-128"/>
            </a:endParaRPr>
          </a:p>
          <a:p>
            <a:endParaRPr lang="en-US" altLang="x-none">
              <a:ea typeface="ＭＳ Ｐゴシック" charset="-128"/>
            </a:endParaRPr>
          </a:p>
        </p:txBody>
      </p:sp>
      <p:pic>
        <p:nvPicPr>
          <p:cNvPr id="80899" name="Bildobjekt 4" descr="new_code_controller0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2060575"/>
            <a:ext cx="8928100" cy="463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altLang="x-none">
                <a:ea typeface="ＭＳ Ｐゴシック" charset="-128"/>
              </a:rPr>
              <a:t>Uh-huh, but is it </a:t>
            </a:r>
            <a:r>
              <a:rPr lang="sv-SE" altLang="en-US">
                <a:ea typeface="ＭＳ Ｐゴシック" charset="-128"/>
              </a:rPr>
              <a:t>”</a:t>
            </a:r>
            <a:r>
              <a:rPr lang="sv-SE" altLang="ja-JP">
                <a:ea typeface="ＭＳ Ｐゴシック" charset="-128"/>
              </a:rPr>
              <a:t>better</a:t>
            </a:r>
            <a:r>
              <a:rPr lang="sv-SE" altLang="en-US">
                <a:ea typeface="ＭＳ Ｐゴシック" charset="-128"/>
              </a:rPr>
              <a:t>”</a:t>
            </a:r>
            <a:r>
              <a:rPr lang="sv-SE" altLang="ja-JP">
                <a:ea typeface="ＭＳ Ｐゴシック" charset="-128"/>
              </a:rPr>
              <a:t>?</a:t>
            </a:r>
            <a:endParaRPr lang="sv-SE" altLang="x-none">
              <a:ea typeface="ＭＳ Ｐゴシック" charset="-128"/>
            </a:endParaRPr>
          </a:p>
        </p:txBody>
      </p:sp>
      <p:sp>
        <p:nvSpPr>
          <p:cNvPr id="81922" name="Platshållare för innehåll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x-none">
                <a:ea typeface="ＭＳ Ｐゴシック" charset="-128"/>
              </a:rPr>
              <a:t>If we can show that the maintainability and understandability is better, the new application should be better.</a:t>
            </a:r>
          </a:p>
          <a:p>
            <a:pPr lvl="1"/>
            <a:r>
              <a:rPr lang="en-US" altLang="x-none">
                <a:ea typeface="ＭＳ Ｐゴシック" charset="-128"/>
              </a:rPr>
              <a:t>From a non-functional re-engineering point of view</a:t>
            </a:r>
          </a:p>
          <a:p>
            <a:r>
              <a:rPr lang="en-US" altLang="x-none">
                <a:ea typeface="ＭＳ Ｐゴシック" charset="-128"/>
              </a:rPr>
              <a:t>Very hard to prove it is better</a:t>
            </a:r>
          </a:p>
          <a:p>
            <a:pPr lvl="1"/>
            <a:r>
              <a:rPr lang="en-US" altLang="en-US">
                <a:ea typeface="ＭＳ Ｐゴシック" charset="-128"/>
              </a:rPr>
              <a:t>“</a:t>
            </a:r>
            <a:r>
              <a:rPr lang="en-US" altLang="x-none">
                <a:ea typeface="ＭＳ Ｐゴシック" charset="-128"/>
              </a:rPr>
              <a:t>It feels better</a:t>
            </a:r>
            <a:r>
              <a:rPr lang="en-US" altLang="en-US">
                <a:ea typeface="ＭＳ Ｐゴシック" charset="-128"/>
              </a:rPr>
              <a:t>”</a:t>
            </a:r>
            <a:r>
              <a:rPr lang="en-US" altLang="x-none">
                <a:ea typeface="ＭＳ Ｐゴシック" charset="-128"/>
              </a:rPr>
              <a:t>, might not cut it</a:t>
            </a:r>
          </a:p>
          <a:p>
            <a:endParaRPr lang="en-US" altLang="x-none">
              <a:ea typeface="ＭＳ Ｐゴシック" charset="-128"/>
            </a:endParaRPr>
          </a:p>
          <a:p>
            <a:endParaRPr lang="en-US" altLang="x-none">
              <a:ea typeface="ＭＳ Ｐゴシック" charset="-128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v-SE" altLang="x-none">
                <a:ea typeface="ＭＳ Ｐゴシック" charset="-128"/>
              </a:rPr>
              <a:t>Thesis: Code Complexity</a:t>
            </a:r>
          </a:p>
        </p:txBody>
      </p:sp>
      <p:sp>
        <p:nvSpPr>
          <p:cNvPr id="82946" name="Platshållare för innehåll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x-none">
                <a:ea typeface="ＭＳ Ｐゴシック" charset="-128"/>
              </a:rPr>
              <a:t>Code complexity </a:t>
            </a:r>
          </a:p>
          <a:p>
            <a:pPr lvl="1"/>
            <a:r>
              <a:rPr lang="en-US" altLang="x-none">
                <a:ea typeface="ＭＳ Ｐゴシック" charset="-128"/>
              </a:rPr>
              <a:t>Difficulty of maintaining, changing and understanding an application.</a:t>
            </a:r>
          </a:p>
          <a:p>
            <a:pPr lvl="1"/>
            <a:r>
              <a:rPr lang="en-US" altLang="x-none">
                <a:ea typeface="ＭＳ Ｐゴシック" charset="-128"/>
              </a:rPr>
              <a:t>Greater complexity =&gt; less maintainable and understandable code</a:t>
            </a:r>
          </a:p>
          <a:p>
            <a:r>
              <a:rPr lang="en-US" altLang="x-none">
                <a:ea typeface="ＭＳ Ｐゴシック" charset="-128"/>
              </a:rPr>
              <a:t>Lines of Code (LOC)</a:t>
            </a:r>
          </a:p>
          <a:p>
            <a:pPr lvl="1"/>
            <a:r>
              <a:rPr lang="en-US" altLang="x-none">
                <a:ea typeface="ＭＳ Ｐゴシック" charset="-128"/>
              </a:rPr>
              <a:t>Count of lines of source code not including comments or blank lines.</a:t>
            </a:r>
          </a:p>
          <a:p>
            <a:pPr lvl="1"/>
            <a:r>
              <a:rPr lang="en-US" altLang="x-none">
                <a:ea typeface="ＭＳ Ｐゴシック" charset="-128"/>
              </a:rPr>
              <a:t>Dependent on programming language.</a:t>
            </a:r>
            <a:endParaRPr lang="sv-SE" altLang="x-none">
              <a:ea typeface="ＭＳ Ｐゴシック" charset="-128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v-SE" altLang="x-none">
                <a:ea typeface="ＭＳ Ｐゴシック" charset="-128"/>
              </a:rPr>
              <a:t>Thesis: Lines Of Code (LOC)</a:t>
            </a:r>
          </a:p>
        </p:txBody>
      </p:sp>
      <p:graphicFrame>
        <p:nvGraphicFramePr>
          <p:cNvPr id="4" name="Platshållare för innehåll 3"/>
          <p:cNvGraphicFramePr>
            <a:graphicFrameLocks noGrp="1"/>
          </p:cNvGraphicFramePr>
          <p:nvPr>
            <p:ph idx="1"/>
          </p:nvPr>
        </p:nvGraphicFramePr>
        <p:xfrm>
          <a:off x="755576" y="2047511"/>
          <a:ext cx="7499350" cy="4800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v-SE" altLang="x-none">
                <a:ea typeface="ＭＳ Ｐゴシック" charset="-128"/>
              </a:rPr>
              <a:t>Thesis: LOC with Frameworks</a:t>
            </a:r>
          </a:p>
        </p:txBody>
      </p:sp>
      <p:graphicFrame>
        <p:nvGraphicFramePr>
          <p:cNvPr id="4" name="Platshållare för innehåll 3"/>
          <p:cNvGraphicFramePr>
            <a:graphicFrameLocks noGrp="1"/>
          </p:cNvGraphicFramePr>
          <p:nvPr>
            <p:ph idx="1"/>
          </p:nvPr>
        </p:nvGraphicFramePr>
        <p:xfrm>
          <a:off x="683568" y="2057400"/>
          <a:ext cx="7499350" cy="4800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86018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x-none">
                <a:ea typeface="ＭＳ Ｐゴシック" charset="-128"/>
              </a:rPr>
              <a:t>Since then it has re-engineered again into Django</a:t>
            </a:r>
          </a:p>
          <a:p>
            <a:pPr lvl="1"/>
            <a:r>
              <a:rPr lang="en-US" altLang="x-none">
                <a:ea typeface="ＭＳ Ｐゴシック" charset="-128"/>
              </a:rPr>
              <a:t>A lot of administration functionality for free</a:t>
            </a:r>
          </a:p>
        </p:txBody>
      </p:sp>
      <p:sp>
        <p:nvSpPr>
          <p:cNvPr id="86019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CD4E97C3-E863-4D4F-A3B1-9A63DC7C8F2E}" type="slidenum">
              <a:rPr lang="en-US" altLang="x-none" sz="1400">
                <a:latin typeface="Arial Black" charset="0"/>
              </a:rPr>
              <a:pPr eaLnBrk="1" hangingPunct="1"/>
              <a:t>87</a:t>
            </a:fld>
            <a:endParaRPr lang="en-US" altLang="x-none" sz="1400">
              <a:latin typeface="Arial Black" charset="0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altLang="x-none">
                <a:ea typeface="ＭＳ Ｐゴシック" charset="-128"/>
              </a:rPr>
              <a:t>Conclusions</a:t>
            </a:r>
          </a:p>
        </p:txBody>
      </p:sp>
      <p:sp>
        <p:nvSpPr>
          <p:cNvPr id="3" name="Underrubrik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>
              <a:buFont typeface="Arial" pitchFamily="34" charset="0"/>
              <a:buChar char="•"/>
              <a:defRPr/>
            </a:pPr>
            <a:r>
              <a:rPr lang="sv-SE" dirty="0" err="1"/>
              <a:t>Summary</a:t>
            </a:r>
            <a:endParaRPr lang="sv-SE" dirty="0"/>
          </a:p>
          <a:p>
            <a:pPr>
              <a:buFont typeface="Arial" pitchFamily="34" charset="0"/>
              <a:buChar char="•"/>
              <a:defRPr/>
            </a:pPr>
            <a:r>
              <a:rPr lang="sv-SE" dirty="0"/>
              <a:t>Lessons </a:t>
            </a:r>
            <a:r>
              <a:rPr lang="sv-SE" dirty="0" err="1"/>
              <a:t>Learned</a:t>
            </a:r>
            <a:endParaRPr lang="sv-SE" dirty="0"/>
          </a:p>
          <a:p>
            <a:pPr>
              <a:defRPr/>
            </a:pPr>
            <a:endParaRPr lang="sv-SE" dirty="0"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altLang="x-none">
                <a:ea typeface="ＭＳ Ｐゴシック" charset="-128"/>
              </a:rPr>
              <a:t>Summary: Re-engineering</a:t>
            </a:r>
          </a:p>
        </p:txBody>
      </p:sp>
      <p:sp>
        <p:nvSpPr>
          <p:cNvPr id="88066" name="Platshållare för innehåll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altLang="x-none">
                <a:ea typeface="ＭＳ Ｐゴシック" charset="-128"/>
              </a:rPr>
              <a:t>Do not do it from scratch, use:</a:t>
            </a:r>
          </a:p>
          <a:p>
            <a:r>
              <a:rPr lang="sv-SE" altLang="x-none">
                <a:ea typeface="ＭＳ Ｐゴシック" charset="-128"/>
              </a:rPr>
              <a:t>Existing knowledge</a:t>
            </a:r>
          </a:p>
          <a:p>
            <a:pPr lvl="1"/>
            <a:r>
              <a:rPr lang="sv-SE" altLang="x-none">
                <a:ea typeface="ＭＳ Ｐゴシック" charset="-128"/>
              </a:rPr>
              <a:t>Design Principles</a:t>
            </a:r>
          </a:p>
          <a:p>
            <a:pPr lvl="1"/>
            <a:r>
              <a:rPr lang="sv-SE" altLang="x-none">
                <a:ea typeface="ＭＳ Ｐゴシック" charset="-128"/>
              </a:rPr>
              <a:t>Design Patterns</a:t>
            </a:r>
          </a:p>
          <a:p>
            <a:r>
              <a:rPr lang="sv-SE" altLang="x-none">
                <a:ea typeface="ＭＳ Ｐゴシック" charset="-128"/>
              </a:rPr>
              <a:t>Existing tools</a:t>
            </a:r>
          </a:p>
          <a:p>
            <a:pPr lvl="1"/>
            <a:r>
              <a:rPr lang="sv-SE" altLang="x-none">
                <a:ea typeface="ＭＳ Ｐゴシック" charset="-128"/>
              </a:rPr>
              <a:t>Frameworks</a:t>
            </a:r>
          </a:p>
          <a:p>
            <a:pPr lvl="1"/>
            <a:r>
              <a:rPr lang="sv-SE" altLang="x-none">
                <a:ea typeface="ＭＳ Ｐゴシック" charset="-128"/>
              </a:rPr>
              <a:t>Techniques</a:t>
            </a:r>
          </a:p>
          <a:p>
            <a:endParaRPr lang="sv-SE" altLang="x-none">
              <a:ea typeface="ＭＳ Ｐゴシック" charset="-128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3" name="Rectangle 2">
            <a:extLst>
              <a:ext uri="{FF2B5EF4-FFF2-40B4-BE49-F238E27FC236}">
                <a16:creationId xmlns:a16="http://schemas.microsoft.com/office/drawing/2014/main" id="{9AD8557E-43F0-CF4E-A88A-DEFD36E6672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64245" y="621159"/>
            <a:ext cx="7920037" cy="1025525"/>
          </a:xfrm>
        </p:spPr>
        <p:txBody>
          <a:bodyPr/>
          <a:lstStyle/>
          <a:p>
            <a:pPr eaLnBrk="1" hangingPunct="1"/>
            <a:r>
              <a:rPr lang="en-US" altLang="sv-SE" sz="2400" dirty="0">
                <a:ea typeface="ＭＳ Ｐゴシック" panose="020B0600070205080204" pitchFamily="34" charset="-128"/>
              </a:rPr>
              <a:t>Testing Ranges: Elementary Cases</a:t>
            </a:r>
          </a:p>
        </p:txBody>
      </p:sp>
      <p:sp>
        <p:nvSpPr>
          <p:cNvPr id="84994" name="Rectangle 3">
            <a:extLst>
              <a:ext uri="{FF2B5EF4-FFF2-40B4-BE49-F238E27FC236}">
                <a16:creationId xmlns:a16="http://schemas.microsoft.com/office/drawing/2014/main" id="{BA6815AB-F1C2-FC46-AD57-736C56ABEB2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89607" y="2029048"/>
            <a:ext cx="7772400" cy="4648200"/>
          </a:xfrm>
        </p:spPr>
        <p:txBody>
          <a:bodyPr/>
          <a:lstStyle/>
          <a:p>
            <a:pPr marL="514350" indent="-514350" eaLnBrk="1" hangingPunct="1">
              <a:buFontTx/>
              <a:buAutoNum type="arabicPeriod"/>
            </a:pPr>
            <a:r>
              <a:rPr lang="en-US" altLang="sv-SE" sz="2800" b="1" dirty="0">
                <a:ea typeface="ＭＳ Ｐゴシック" panose="020B0600070205080204" pitchFamily="34" charset="-128"/>
              </a:rPr>
              <a:t>within range</a:t>
            </a:r>
          </a:p>
          <a:p>
            <a:pPr marL="0" indent="0" eaLnBrk="1" hangingPunct="1">
              <a:buNone/>
            </a:pPr>
            <a:endParaRPr lang="en-US" altLang="sv-SE" sz="2800" b="1" dirty="0">
              <a:ea typeface="ＭＳ Ｐゴシック" panose="020B0600070205080204" pitchFamily="34" charset="-128"/>
            </a:endParaRPr>
          </a:p>
          <a:p>
            <a:pPr marL="0" indent="0" eaLnBrk="1" hangingPunct="1">
              <a:buNone/>
            </a:pPr>
            <a:r>
              <a:rPr lang="en-US" altLang="sv-SE" sz="2800" b="1" dirty="0">
                <a:ea typeface="ＭＳ Ｐゴシック" panose="020B0600070205080204" pitchFamily="34" charset="-128"/>
              </a:rPr>
              <a:t>2. at the boundaries </a:t>
            </a:r>
          </a:p>
          <a:p>
            <a:pPr eaLnBrk="1" hangingPunct="1">
              <a:lnSpc>
                <a:spcPct val="50000"/>
              </a:lnSpc>
              <a:buFontTx/>
              <a:buNone/>
            </a:pPr>
            <a:r>
              <a:rPr lang="en-US" altLang="sv-SE" sz="2800" b="1" dirty="0">
                <a:ea typeface="ＭＳ Ｐゴシック" panose="020B0600070205080204" pitchFamily="34" charset="-128"/>
              </a:rPr>
              <a:t>of the range</a:t>
            </a:r>
          </a:p>
          <a:p>
            <a:pPr eaLnBrk="1" hangingPunct="1">
              <a:lnSpc>
                <a:spcPct val="260000"/>
              </a:lnSpc>
              <a:buFontTx/>
              <a:buNone/>
            </a:pPr>
            <a:r>
              <a:rPr lang="en-US" altLang="sv-SE" sz="2800" b="1" dirty="0">
                <a:ea typeface="ＭＳ Ｐゴシック" panose="020B0600070205080204" pitchFamily="34" charset="-128"/>
              </a:rPr>
              <a:t>3. outside the range </a:t>
            </a:r>
          </a:p>
          <a:p>
            <a:pPr lvl="1" eaLnBrk="1" hangingPunct="1">
              <a:lnSpc>
                <a:spcPct val="60000"/>
              </a:lnSpc>
              <a:buFontTx/>
              <a:buNone/>
            </a:pPr>
            <a:r>
              <a:rPr lang="en-US" altLang="sv-SE" sz="2400" b="1" dirty="0">
                <a:ea typeface="ＭＳ Ｐゴシック" panose="020B0600070205080204" pitchFamily="34" charset="-128"/>
              </a:rPr>
              <a:t>(</a:t>
            </a:r>
            <a:r>
              <a:rPr lang="en-US" altLang="en-US" sz="2400" b="1" dirty="0">
                <a:ea typeface="ＭＳ Ｐゴシック" panose="020B0600070205080204" pitchFamily="34" charset="-128"/>
              </a:rPr>
              <a:t>“</a:t>
            </a:r>
            <a:r>
              <a:rPr lang="en-US" altLang="sv-SE" sz="2400" b="1" dirty="0">
                <a:ea typeface="ＭＳ Ｐゴシック" panose="020B0600070205080204" pitchFamily="34" charset="-128"/>
              </a:rPr>
              <a:t>illegal</a:t>
            </a:r>
            <a:r>
              <a:rPr lang="en-US" altLang="en-US" sz="2400" b="1" dirty="0">
                <a:ea typeface="ＭＳ Ｐゴシック" panose="020B0600070205080204" pitchFamily="34" charset="-128"/>
              </a:rPr>
              <a:t>”</a:t>
            </a:r>
            <a:r>
              <a:rPr lang="en-US" altLang="sv-SE" sz="2400" b="1" dirty="0">
                <a:ea typeface="ＭＳ Ｐゴシック" panose="020B0600070205080204" pitchFamily="34" charset="-128"/>
              </a:rPr>
              <a:t>)</a:t>
            </a:r>
          </a:p>
        </p:txBody>
      </p:sp>
      <p:graphicFrame>
        <p:nvGraphicFramePr>
          <p:cNvPr id="84995" name="Object 4">
            <a:extLst>
              <a:ext uri="{FF2B5EF4-FFF2-40B4-BE49-F238E27FC236}">
                <a16:creationId xmlns:a16="http://schemas.microsoft.com/office/drawing/2014/main" id="{490CDD88-5734-9540-BD1E-8F2E11C5D43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171132" y="1381348"/>
          <a:ext cx="3962400" cy="548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3" imgW="10680700" imgH="8534400" progId="MS_ClipArt_Gallery.2">
                  <p:embed/>
                </p:oleObj>
              </mc:Choice>
              <mc:Fallback>
                <p:oleObj name="Clip" r:id="rId3" imgW="10680700" imgH="8534400" progId="MS_ClipArt_Gallery.2">
                  <p:embed/>
                  <p:pic>
                    <p:nvPicPr>
                      <p:cNvPr id="84995" name="Object 4">
                        <a:extLst>
                          <a:ext uri="{FF2B5EF4-FFF2-40B4-BE49-F238E27FC236}">
                            <a16:creationId xmlns:a16="http://schemas.microsoft.com/office/drawing/2014/main" id="{490CDD88-5734-9540-BD1E-8F2E11C5D43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71132" y="1381348"/>
                        <a:ext cx="3962400" cy="548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4996" name="Line 5">
            <a:extLst>
              <a:ext uri="{FF2B5EF4-FFF2-40B4-BE49-F238E27FC236}">
                <a16:creationId xmlns:a16="http://schemas.microsoft.com/office/drawing/2014/main" id="{81E695BD-520B-064B-9657-28FF85BF85B0}"/>
              </a:ext>
            </a:extLst>
          </p:cNvPr>
          <p:cNvSpPr>
            <a:spLocks noChangeShapeType="1"/>
          </p:cNvSpPr>
          <p:nvPr/>
        </p:nvSpPr>
        <p:spPr bwMode="auto">
          <a:xfrm>
            <a:off x="3397895" y="2333848"/>
            <a:ext cx="3602037" cy="11049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sv-SE"/>
          </a:p>
        </p:txBody>
      </p:sp>
      <p:sp>
        <p:nvSpPr>
          <p:cNvPr id="84997" name="Line 6">
            <a:extLst>
              <a:ext uri="{FF2B5EF4-FFF2-40B4-BE49-F238E27FC236}">
                <a16:creationId xmlns:a16="http://schemas.microsoft.com/office/drawing/2014/main" id="{5DD7BF88-E58F-0245-A0DB-22375A8E710C}"/>
              </a:ext>
            </a:extLst>
          </p:cNvPr>
          <p:cNvSpPr>
            <a:spLocks noChangeShapeType="1"/>
          </p:cNvSpPr>
          <p:nvPr/>
        </p:nvSpPr>
        <p:spPr bwMode="auto">
          <a:xfrm>
            <a:off x="3397895" y="3681636"/>
            <a:ext cx="2520950" cy="773112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sv-SE"/>
          </a:p>
        </p:txBody>
      </p:sp>
      <p:sp>
        <p:nvSpPr>
          <p:cNvPr id="84998" name="Line 7">
            <a:extLst>
              <a:ext uri="{FF2B5EF4-FFF2-40B4-BE49-F238E27FC236}">
                <a16:creationId xmlns:a16="http://schemas.microsoft.com/office/drawing/2014/main" id="{1083D6E4-3FF4-924E-B868-15129B70A3FE}"/>
              </a:ext>
            </a:extLst>
          </p:cNvPr>
          <p:cNvSpPr>
            <a:spLocks noChangeShapeType="1"/>
          </p:cNvSpPr>
          <p:nvPr/>
        </p:nvSpPr>
        <p:spPr bwMode="auto">
          <a:xfrm>
            <a:off x="3397895" y="4951636"/>
            <a:ext cx="2763837" cy="773112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sv-SE"/>
          </a:p>
        </p:txBody>
      </p:sp>
      <p:sp>
        <p:nvSpPr>
          <p:cNvPr id="84999" name="Oval 8">
            <a:extLst>
              <a:ext uri="{FF2B5EF4-FFF2-40B4-BE49-F238E27FC236}">
                <a16:creationId xmlns:a16="http://schemas.microsoft.com/office/drawing/2014/main" id="{5D3F1EC0-4F1E-EE44-BA85-475D290530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99932" y="3286348"/>
            <a:ext cx="304800" cy="30480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sv-SE" altLang="sv-SE"/>
          </a:p>
        </p:txBody>
      </p:sp>
      <p:sp>
        <p:nvSpPr>
          <p:cNvPr id="85000" name="Oval 9">
            <a:extLst>
              <a:ext uri="{FF2B5EF4-FFF2-40B4-BE49-F238E27FC236}">
                <a16:creationId xmlns:a16="http://schemas.microsoft.com/office/drawing/2014/main" id="{C923A0B6-BBC7-0E45-828B-181F07E79C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33132" y="4353148"/>
            <a:ext cx="304800" cy="30480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sv-SE" altLang="sv-SE"/>
          </a:p>
        </p:txBody>
      </p:sp>
      <p:sp>
        <p:nvSpPr>
          <p:cNvPr id="85001" name="Oval 10">
            <a:extLst>
              <a:ext uri="{FF2B5EF4-FFF2-40B4-BE49-F238E27FC236}">
                <a16:creationId xmlns:a16="http://schemas.microsoft.com/office/drawing/2014/main" id="{15333507-3A69-3540-88D8-3942319763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61732" y="5572348"/>
            <a:ext cx="304800" cy="30480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sv-SE" altLang="sv-SE"/>
          </a:p>
        </p:txBody>
      </p:sp>
      <p:sp>
        <p:nvSpPr>
          <p:cNvPr id="85002" name="Text Box 11">
            <a:extLst>
              <a:ext uri="{FF2B5EF4-FFF2-40B4-BE49-F238E27FC236}">
                <a16:creationId xmlns:a16="http://schemas.microsoft.com/office/drawing/2014/main" id="{B1499927-0DA9-A24B-B2EF-CC92D70B33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90332" y="3743548"/>
            <a:ext cx="16002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sv-SE" sz="4000"/>
              <a:t>range</a:t>
            </a:r>
          </a:p>
        </p:txBody>
      </p:sp>
      <p:sp>
        <p:nvSpPr>
          <p:cNvPr id="85003" name="Text Box 13">
            <a:extLst>
              <a:ext uri="{FF2B5EF4-FFF2-40B4-BE49-F238E27FC236}">
                <a16:creationId xmlns:a16="http://schemas.microsoft.com/office/drawing/2014/main" id="{9FE93F79-34A7-3A4A-A7FE-E0CD429569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9607" y="5967636"/>
            <a:ext cx="4067175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sv-SE" altLang="sv-SE" i="1"/>
              <a:t>Minimize what you need to test</a:t>
            </a:r>
          </a:p>
          <a:p>
            <a:pPr eaLnBrk="1" hangingPunct="1"/>
            <a:r>
              <a:rPr lang="sv-SE" altLang="sv-SE" i="1"/>
              <a:t>or you will never stop testing!</a:t>
            </a:r>
            <a:endParaRPr lang="en-US" altLang="sv-SE" i="1"/>
          </a:p>
        </p:txBody>
      </p:sp>
    </p:spTree>
    <p:extLst>
      <p:ext uri="{BB962C8B-B14F-4D97-AF65-F5344CB8AC3E}">
        <p14:creationId xmlns:p14="http://schemas.microsoft.com/office/powerpoint/2010/main" val="377574088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altLang="x-none">
                <a:ea typeface="ＭＳ Ｐゴシック" charset="-128"/>
              </a:rPr>
              <a:t>Summary: Working steps</a:t>
            </a:r>
          </a:p>
        </p:txBody>
      </p:sp>
      <p:sp>
        <p:nvSpPr>
          <p:cNvPr id="89090" name="Platshållare för innehåll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x-none">
                <a:ea typeface="ＭＳ Ｐゴシック" charset="-128"/>
              </a:rPr>
              <a:t>Three basic steps:</a:t>
            </a:r>
          </a:p>
          <a:p>
            <a:pPr lvl="1"/>
            <a:r>
              <a:rPr lang="en-US" altLang="x-none">
                <a:ea typeface="ＭＳ Ｐゴシック" charset="-128"/>
              </a:rPr>
              <a:t>Reverse engineering </a:t>
            </a:r>
          </a:p>
          <a:p>
            <a:pPr lvl="1"/>
            <a:r>
              <a:rPr lang="en-US" altLang="x-none">
                <a:ea typeface="ＭＳ Ｐゴシック" charset="-128"/>
              </a:rPr>
              <a:t>Restructuring/Refactoring</a:t>
            </a:r>
          </a:p>
          <a:p>
            <a:pPr lvl="1"/>
            <a:r>
              <a:rPr lang="en-US" altLang="x-none">
                <a:ea typeface="ＭＳ Ｐゴシック" charset="-128"/>
              </a:rPr>
              <a:t>Forward engineering</a:t>
            </a:r>
          </a:p>
          <a:p>
            <a:r>
              <a:rPr lang="sv-SE" altLang="x-none">
                <a:ea typeface="ＭＳ Ｐゴシック" charset="-128"/>
              </a:rPr>
              <a:t>Do not be afraid to use your own technique or model!</a:t>
            </a:r>
          </a:p>
          <a:p>
            <a:pPr lvl="1"/>
            <a:r>
              <a:rPr lang="sv-SE" altLang="x-none">
                <a:ea typeface="ＭＳ Ｐゴシック" charset="-128"/>
              </a:rPr>
              <a:t>Needs to fit the project at hand</a:t>
            </a:r>
          </a:p>
          <a:p>
            <a:pPr lvl="1"/>
            <a:r>
              <a:rPr lang="sv-SE" altLang="x-none">
                <a:ea typeface="ＭＳ Ｐゴシック" charset="-128"/>
              </a:rPr>
              <a:t>Example: No Architecture -&gt; Work from Intentions Abstraction Level</a:t>
            </a: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altLang="x-none">
                <a:ea typeface="ＭＳ Ｐゴシック" charset="-128"/>
              </a:rPr>
              <a:t>Summary: Thesis Example</a:t>
            </a:r>
          </a:p>
        </p:txBody>
      </p:sp>
      <p:sp>
        <p:nvSpPr>
          <p:cNvPr id="90114" name="Platshållare för innehåll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x-none">
                <a:ea typeface="ＭＳ Ｐゴシック" charset="-128"/>
              </a:rPr>
              <a:t>Transforming the static implementation to an open, modularized, and flexible platform.</a:t>
            </a:r>
            <a:endParaRPr lang="sv-SE" altLang="x-none">
              <a:ea typeface="ＭＳ Ｐゴシック" charset="-128"/>
            </a:endParaRPr>
          </a:p>
          <a:p>
            <a:pPr lvl="1"/>
            <a:r>
              <a:rPr lang="en-US" altLang="x-none">
                <a:ea typeface="ＭＳ Ｐゴシック" charset="-128"/>
              </a:rPr>
              <a:t>Using Re-engineering</a:t>
            </a:r>
          </a:p>
          <a:p>
            <a:pPr lvl="2"/>
            <a:r>
              <a:rPr lang="en-US" altLang="x-none">
                <a:ea typeface="ＭＳ Ｐゴシック" charset="-128"/>
              </a:rPr>
              <a:t>Model-View-Controller layering</a:t>
            </a:r>
          </a:p>
          <a:p>
            <a:pPr lvl="2"/>
            <a:r>
              <a:rPr lang="en-US" altLang="x-none">
                <a:ea typeface="ＭＳ Ｐゴシック" charset="-128"/>
              </a:rPr>
              <a:t>Frameworks like the Zend Framework 2 and the Doctrine 2 ORM.</a:t>
            </a:r>
          </a:p>
          <a:p>
            <a:r>
              <a:rPr lang="en-US" altLang="x-none">
                <a:ea typeface="ＭＳ Ｐゴシック" charset="-128"/>
              </a:rPr>
              <a:t>Code complexity analysis</a:t>
            </a:r>
          </a:p>
          <a:p>
            <a:pPr lvl="1"/>
            <a:r>
              <a:rPr lang="en-US" altLang="x-none">
                <a:ea typeface="ＭＳ Ｐゴシック" charset="-128"/>
              </a:rPr>
              <a:t>New application should have a better understandability and maintainability</a:t>
            </a:r>
            <a:endParaRPr lang="sv-SE" altLang="x-none">
              <a:ea typeface="ＭＳ Ｐゴシック" charset="-128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v-SE" altLang="x-none">
                <a:ea typeface="ＭＳ Ｐゴシック" charset="-128"/>
              </a:rPr>
              <a:t>Lessons Learned</a:t>
            </a:r>
          </a:p>
        </p:txBody>
      </p:sp>
      <p:sp>
        <p:nvSpPr>
          <p:cNvPr id="91138" name="Platshållare för innehåll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altLang="x-none">
                <a:ea typeface="ＭＳ Ｐゴシック" charset="-128"/>
              </a:rPr>
              <a:t>Build on other</a:t>
            </a:r>
            <a:r>
              <a:rPr lang="sv-SE" altLang="en-US">
                <a:ea typeface="ＭＳ Ｐゴシック" charset="-128"/>
              </a:rPr>
              <a:t>’</a:t>
            </a:r>
            <a:r>
              <a:rPr lang="sv-SE" altLang="x-none">
                <a:ea typeface="ＭＳ Ｐゴシック" charset="-128"/>
              </a:rPr>
              <a:t>s shoulders</a:t>
            </a:r>
          </a:p>
          <a:p>
            <a:pPr lvl="1"/>
            <a:r>
              <a:rPr lang="sv-SE" altLang="x-none">
                <a:ea typeface="ＭＳ Ｐゴシック" charset="-128"/>
              </a:rPr>
              <a:t>Do not reinvent the wheel</a:t>
            </a:r>
          </a:p>
          <a:p>
            <a:r>
              <a:rPr lang="sv-SE" altLang="x-none">
                <a:ea typeface="ＭＳ Ｐゴシック" charset="-128"/>
              </a:rPr>
              <a:t>Document important stuff</a:t>
            </a:r>
          </a:p>
          <a:p>
            <a:pPr lvl="1"/>
            <a:r>
              <a:rPr lang="sv-SE" altLang="x-none">
                <a:ea typeface="ＭＳ Ｐゴシック" charset="-128"/>
              </a:rPr>
              <a:t>Comments in code</a:t>
            </a:r>
          </a:p>
          <a:p>
            <a:pPr lvl="1"/>
            <a:r>
              <a:rPr lang="sv-SE" altLang="x-none">
                <a:ea typeface="ＭＳ Ｐゴシック" charset="-128"/>
              </a:rPr>
              <a:t>Later developers will thank you</a:t>
            </a:r>
          </a:p>
          <a:p>
            <a:r>
              <a:rPr lang="sv-SE" altLang="x-none">
                <a:ea typeface="ＭＳ Ｐゴシック" charset="-128"/>
              </a:rPr>
              <a:t>Conservation of Familiarity</a:t>
            </a:r>
          </a:p>
          <a:p>
            <a:pPr lvl="1"/>
            <a:r>
              <a:rPr lang="sv-SE" altLang="x-none">
                <a:ea typeface="ＭＳ Ｐゴシック" charset="-128"/>
              </a:rPr>
              <a:t>So easy to miss</a:t>
            </a:r>
          </a:p>
          <a:p>
            <a:pPr>
              <a:buFont typeface="Arial" charset="0"/>
              <a:buNone/>
            </a:pPr>
            <a:endParaRPr lang="sv-SE" altLang="x-none" sz="2400">
              <a:ea typeface="ＭＳ Ｐゴシック" charset="-128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v-SE" altLang="x-none">
                <a:ea typeface="ＭＳ Ｐゴシック" charset="-128"/>
              </a:rPr>
              <a:t>Lehman</a:t>
            </a:r>
            <a:r>
              <a:rPr lang="sv-SE" altLang="en-US">
                <a:ea typeface="ＭＳ Ｐゴシック" charset="-128"/>
              </a:rPr>
              <a:t>’</a:t>
            </a:r>
            <a:r>
              <a:rPr lang="sv-SE" altLang="x-none">
                <a:ea typeface="ＭＳ Ｐゴシック" charset="-128"/>
              </a:rPr>
              <a:t>s Laws again…</a:t>
            </a:r>
          </a:p>
        </p:txBody>
      </p:sp>
      <p:sp>
        <p:nvSpPr>
          <p:cNvPr id="92162" name="Platshållare för innehåll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x-none">
                <a:ea typeface="ＭＳ Ｐゴシック" charset="-128"/>
              </a:rPr>
              <a:t>Conservation of Familiarity</a:t>
            </a:r>
            <a:r>
              <a:rPr lang="en-US" altLang="x-none" sz="2400">
                <a:ea typeface="ＭＳ Ｐゴシック" charset="-128"/>
              </a:rPr>
              <a:t> </a:t>
            </a:r>
          </a:p>
          <a:p>
            <a:r>
              <a:rPr lang="en-US" altLang="x-none" sz="2400">
                <a:ea typeface="ＭＳ Ｐゴシック" charset="-128"/>
              </a:rPr>
              <a:t>As a system evolves, developers must maintain mastery of its content and behavior to achieve satisfactory evolution.</a:t>
            </a:r>
          </a:p>
          <a:p>
            <a:r>
              <a:rPr lang="en-US" altLang="x-none" sz="2400">
                <a:ea typeface="ＭＳ Ｐゴシック" charset="-128"/>
              </a:rPr>
              <a:t>Without a familiarity of how and why the system was designed in the way it was, it becomes very difficult to implement changes to it without compromising the ability to understand it.</a:t>
            </a:r>
            <a:endParaRPr lang="sv-SE" altLang="x-none" sz="2400">
              <a:ea typeface="ＭＳ Ｐゴシック" charset="-128"/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endParaRPr lang="en-US" altLang="x-none" sz="1800">
              <a:solidFill>
                <a:srgbClr val="FFFFFF"/>
              </a:solidFill>
            </a:endParaRPr>
          </a:p>
        </p:txBody>
      </p:sp>
      <p:pic>
        <p:nvPicPr>
          <p:cNvPr id="93186" name="Bildobjekt 3" descr="MemoryLane_overview_files0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097463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3187" name="Bildobjekt 4" descr="MLReview_overview_file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4688" y="0"/>
            <a:ext cx="2119312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Rak pil 6"/>
          <p:cNvCxnSpPr>
            <a:stCxn id="4" idx="3"/>
            <a:endCxn id="5" idx="1"/>
          </p:cNvCxnSpPr>
          <p:nvPr/>
        </p:nvCxnSpPr>
        <p:spPr>
          <a:xfrm>
            <a:off x="5097053" y="2719388"/>
            <a:ext cx="1927037" cy="0"/>
          </a:xfrm>
          <a:prstGeom prst="straightConnector1">
            <a:avLst/>
          </a:prstGeom>
          <a:ln w="168275"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209" name="Bildobjekt 5" descr="Too-busy2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613" y="2349500"/>
            <a:ext cx="5153025" cy="335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altLang="x-none">
                <a:ea typeface="ＭＳ Ｐゴシック" charset="-128"/>
              </a:rPr>
              <a:t>The End</a:t>
            </a:r>
          </a:p>
        </p:txBody>
      </p:sp>
      <p:sp>
        <p:nvSpPr>
          <p:cNvPr id="3" name="Underrubrik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sv-SE" altLang="x-none">
                <a:ea typeface="ＭＳ Ｐゴシック" charset="-128"/>
              </a:rPr>
              <a:t>Questions?</a:t>
            </a:r>
          </a:p>
        </p:txBody>
      </p:sp>
      <p:pic>
        <p:nvPicPr>
          <p:cNvPr id="95235" name="Picture 3" descr="C:\Users\Daniel\AppData\Local\Microsoft\Windows\Temporary Internet Files\Content.IE5\1R6U3JBL\MC900078711[1].wm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5463" y="3284538"/>
            <a:ext cx="1220787" cy="2957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altLang="x-none">
                <a:ea typeface="ＭＳ Ｐゴシック" charset="-128"/>
              </a:rPr>
              <a:t>Appendix</a:t>
            </a:r>
          </a:p>
        </p:txBody>
      </p:sp>
      <p:sp>
        <p:nvSpPr>
          <p:cNvPr id="3" name="Underrubrik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>
              <a:defRPr/>
            </a:pPr>
            <a:endParaRPr lang="sv-SE" dirty="0"/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altLang="x-none">
                <a:ea typeface="ＭＳ Ｐゴシック" charset="-128"/>
              </a:rPr>
              <a:t>Old prototype</a:t>
            </a:r>
          </a:p>
        </p:txBody>
      </p:sp>
      <p:pic>
        <p:nvPicPr>
          <p:cNvPr id="97282" name="Platshållare för innehåll 4" descr="old_memorlylane_app02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84213" y="2055813"/>
            <a:ext cx="7499350" cy="4775200"/>
          </a:xfrm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altLang="x-none">
                <a:ea typeface="ＭＳ Ｐゴシック" charset="-128"/>
              </a:rPr>
              <a:t>New prototype</a:t>
            </a:r>
          </a:p>
        </p:txBody>
      </p:sp>
      <p:pic>
        <p:nvPicPr>
          <p:cNvPr id="98306" name="Platshållare för innehåll 3" descr="MLReview_filter02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42988" y="2057400"/>
            <a:ext cx="6205537" cy="4800600"/>
          </a:xfr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Josef_PhD_v2">
  <a:themeElements>
    <a:clrScheme name="7479e590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7479e590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7479e590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7479e590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7479e590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7479e590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7479e590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7479e590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7479e590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7479e590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7479e590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7479e590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7479e590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7479e590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-tem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7479e590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  <a:fontScheme name="7479e590">
    <a:majorFont>
      <a:latin typeface="Arial Black"/>
      <a:ea typeface=""/>
      <a:cs typeface=""/>
    </a:majorFont>
    <a:minorFont>
      <a:latin typeface="Arial"/>
      <a:ea typeface="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.xml><?xml version="1.0" encoding="utf-8"?>
<a:themeOverride xmlns:a="http://schemas.openxmlformats.org/drawingml/2006/main">
  <a:clrScheme name="7479e590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  <a:fontScheme name="7479e590">
    <a:majorFont>
      <a:latin typeface="Arial Black"/>
      <a:ea typeface=""/>
      <a:cs typeface=""/>
    </a:majorFont>
    <a:minorFont>
      <a:latin typeface="Arial"/>
      <a:ea typeface="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Josef_PhD_v2</Template>
  <TotalTime>11328</TotalTime>
  <Words>3034</Words>
  <Application>Microsoft Macintosh PowerPoint</Application>
  <PresentationFormat>On-screen Show (4:3)</PresentationFormat>
  <Paragraphs>559</Paragraphs>
  <Slides>110</Slides>
  <Notes>4</Notes>
  <HiddenSlides>1</HiddenSlides>
  <MMClips>1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110</vt:i4>
      </vt:variant>
    </vt:vector>
  </HeadingPairs>
  <TitlesOfParts>
    <vt:vector size="117" baseType="lpstr">
      <vt:lpstr>Arial</vt:lpstr>
      <vt:lpstr>Arial Black</vt:lpstr>
      <vt:lpstr>Courier New</vt:lpstr>
      <vt:lpstr>Times New Roman</vt:lpstr>
      <vt:lpstr>Tw Cen MT</vt:lpstr>
      <vt:lpstr>Josef_PhD_v2</vt:lpstr>
      <vt:lpstr>Clip</vt:lpstr>
      <vt:lpstr>Software Engineering D7032E Testing and Refactoring</vt:lpstr>
      <vt:lpstr>Unit Testing</vt:lpstr>
      <vt:lpstr>This part of the lecture</vt:lpstr>
      <vt:lpstr>Black-box testing</vt:lpstr>
      <vt:lpstr>Från CSN sidan</vt:lpstr>
      <vt:lpstr>Motivation</vt:lpstr>
      <vt:lpstr>Why test everything?</vt:lpstr>
      <vt:lpstr>How much should we test?</vt:lpstr>
      <vt:lpstr>Testing Ranges: Elementary Cases</vt:lpstr>
      <vt:lpstr>Covering Every Statement is Not Sufficient</vt:lpstr>
      <vt:lpstr>Example: Legal age for purchasing alcohol</vt:lpstr>
      <vt:lpstr>Example: Legal age for purchasing alcohol</vt:lpstr>
      <vt:lpstr>Example: Legal age for purchasing alcohol</vt:lpstr>
      <vt:lpstr>Unit-testing motivation </vt:lpstr>
      <vt:lpstr>Requirements for unit-testing</vt:lpstr>
      <vt:lpstr>Assertions</vt:lpstr>
      <vt:lpstr>Capture Replay Tools</vt:lpstr>
      <vt:lpstr>PowerPoint Presentation</vt:lpstr>
      <vt:lpstr>PowerPoint Presentation</vt:lpstr>
      <vt:lpstr>JUnit Annotations</vt:lpstr>
      <vt:lpstr>JUnit Assertions</vt:lpstr>
      <vt:lpstr>assertSame / assertEquals</vt:lpstr>
      <vt:lpstr>JUnit assertion methods</vt:lpstr>
      <vt:lpstr>Complete list of Assert</vt:lpstr>
      <vt:lpstr>A few general hints</vt:lpstr>
      <vt:lpstr>Test case dangers</vt:lpstr>
      <vt:lpstr>JUnit and exceptions</vt:lpstr>
      <vt:lpstr>Example: Legal age for purchasing alcohol</vt:lpstr>
      <vt:lpstr>1 out of 4 branches missed</vt:lpstr>
      <vt:lpstr>Example</vt:lpstr>
      <vt:lpstr>Refactoring</vt:lpstr>
      <vt:lpstr>Software Re-engineering - Theoretical and Practical Approaches </vt:lpstr>
      <vt:lpstr>Structure of Presentation</vt:lpstr>
      <vt:lpstr>Theory</vt:lpstr>
      <vt:lpstr>Some Basics</vt:lpstr>
      <vt:lpstr>Lehman’s Laws</vt:lpstr>
      <vt:lpstr>What is Re-engineering?</vt:lpstr>
      <vt:lpstr>Why Re-engineering?</vt:lpstr>
      <vt:lpstr>Re-engineering Steps</vt:lpstr>
      <vt:lpstr>Re-engineering Steps</vt:lpstr>
      <vt:lpstr>Re-engineering Steps</vt:lpstr>
      <vt:lpstr>Re-engineering: Different levels</vt:lpstr>
      <vt:lpstr>New level needed?</vt:lpstr>
      <vt:lpstr>New level needed?</vt:lpstr>
      <vt:lpstr>Re-engineering Model</vt:lpstr>
      <vt:lpstr>Reverse Engineering:  Problems at Architecture Level</vt:lpstr>
      <vt:lpstr>How to Refactor?</vt:lpstr>
      <vt:lpstr>How to Refactor?</vt:lpstr>
      <vt:lpstr>How to Refactor?</vt:lpstr>
      <vt:lpstr>How to Refactor?</vt:lpstr>
      <vt:lpstr>Refactor:  Existing Knowledge and Tools</vt:lpstr>
      <vt:lpstr>Refactor: Different Levels</vt:lpstr>
      <vt:lpstr>Refactor: Low Levels</vt:lpstr>
      <vt:lpstr>Software Framework</vt:lpstr>
      <vt:lpstr>Real Life Example</vt:lpstr>
      <vt:lpstr>Thesis Purpose</vt:lpstr>
      <vt:lpstr>MemoryLane</vt:lpstr>
      <vt:lpstr>Camera for life-logging</vt:lpstr>
      <vt:lpstr>MemoryLane: Create activity</vt:lpstr>
      <vt:lpstr>MemoryLane: Activity Recognition</vt:lpstr>
      <vt:lpstr>MemoryLane: First looks…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Example Re-engineering</vt:lpstr>
      <vt:lpstr>Example: Reverse Engineering</vt:lpstr>
      <vt:lpstr>Example: Refactoring</vt:lpstr>
      <vt:lpstr>Example: Forward Engineering</vt:lpstr>
      <vt:lpstr>Example: Frameworks</vt:lpstr>
      <vt:lpstr>PowerPoint Presentation</vt:lpstr>
      <vt:lpstr>PowerPoint Presentation</vt:lpstr>
      <vt:lpstr>New MemoryLane: Model</vt:lpstr>
      <vt:lpstr>New MemoryLane: Model</vt:lpstr>
      <vt:lpstr>New MemoryLane: View</vt:lpstr>
      <vt:lpstr>New MemoryLane: View</vt:lpstr>
      <vt:lpstr>New MemoryLane: Controller</vt:lpstr>
      <vt:lpstr>New MemoryLane: Controller</vt:lpstr>
      <vt:lpstr>Uh-huh, but is it ”better”?</vt:lpstr>
      <vt:lpstr>Thesis: Code Complexity</vt:lpstr>
      <vt:lpstr>Thesis: Lines Of Code (LOC)</vt:lpstr>
      <vt:lpstr>Thesis: LOC with Frameworks</vt:lpstr>
      <vt:lpstr>PowerPoint Presentation</vt:lpstr>
      <vt:lpstr>Conclusions</vt:lpstr>
      <vt:lpstr>Summary: Re-engineering</vt:lpstr>
      <vt:lpstr>Summary: Working steps</vt:lpstr>
      <vt:lpstr>Summary: Thesis Example</vt:lpstr>
      <vt:lpstr>Lessons Learned</vt:lpstr>
      <vt:lpstr>Lehman’s Laws again…</vt:lpstr>
      <vt:lpstr>PowerPoint Presentation</vt:lpstr>
      <vt:lpstr>PowerPoint Presentation</vt:lpstr>
      <vt:lpstr>The End</vt:lpstr>
      <vt:lpstr>Appendix</vt:lpstr>
      <vt:lpstr>Old prototype</vt:lpstr>
      <vt:lpstr>New prototype</vt:lpstr>
      <vt:lpstr>OO Design Principles</vt:lpstr>
      <vt:lpstr>OO Design Principles</vt:lpstr>
      <vt:lpstr>OO Design Principles</vt:lpstr>
      <vt:lpstr>OO Design Principles</vt:lpstr>
      <vt:lpstr>Example: Design Pattern</vt:lpstr>
      <vt:lpstr>Design Pattern: Dependency Injection</vt:lpstr>
      <vt:lpstr>Design Pattern: Dependency Injection</vt:lpstr>
      <vt:lpstr>Example Design Pattern: Without Dependency Injection</vt:lpstr>
      <vt:lpstr>Example Design Pattern: With Dependency Injection</vt:lpstr>
      <vt:lpstr>RL Implementation:  Service Locator with DI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Anställningsintervju Forskarassistent i Medicinteknik  Josef Hallberg</dc:title>
  <dc:creator>Ägaren</dc:creator>
  <cp:lastModifiedBy>Josef Hallberg</cp:lastModifiedBy>
  <cp:revision>203</cp:revision>
  <cp:lastPrinted>2015-09-04T09:16:58Z</cp:lastPrinted>
  <dcterms:created xsi:type="dcterms:W3CDTF">2010-08-24T12:22:52Z</dcterms:created>
  <dcterms:modified xsi:type="dcterms:W3CDTF">2023-09-12T11:11:37Z</dcterms:modified>
</cp:coreProperties>
</file>